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34"/>
  </p:notesMasterIdLst>
  <p:sldIdLst>
    <p:sldId id="256" r:id="rId2"/>
    <p:sldId id="258" r:id="rId3"/>
    <p:sldId id="257" r:id="rId4"/>
    <p:sldId id="259" r:id="rId5"/>
    <p:sldId id="260" r:id="rId6"/>
    <p:sldId id="290" r:id="rId7"/>
    <p:sldId id="262" r:id="rId8"/>
    <p:sldId id="267" r:id="rId9"/>
    <p:sldId id="268" r:id="rId10"/>
    <p:sldId id="263" r:id="rId11"/>
    <p:sldId id="264" r:id="rId12"/>
    <p:sldId id="265" r:id="rId13"/>
    <p:sldId id="266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5F6"/>
    <a:srgbClr val="A0FFEF"/>
    <a:srgbClr val="FBFF8F"/>
    <a:srgbClr val="C8EAFF"/>
    <a:srgbClr val="D5E1EC"/>
    <a:srgbClr val="C9EFFB"/>
    <a:srgbClr val="95F1F6"/>
    <a:srgbClr val="045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0"/>
  </p:normalViewPr>
  <p:slideViewPr>
    <p:cSldViewPr snapToGrid="0" snapToObjects="1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AD711-475D-4761-A176-963D23A0C5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EAB77-1BD5-4E68-A980-D78E081FDB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Century Gothic" panose="020B0502020202020204" pitchFamily="34" charset="0"/>
              <a:cs typeface="Times New Roman" panose="02020603050405020304" pitchFamily="18" charset="0"/>
            </a:rPr>
            <a:t>Cluster version: Hadoop 2.7.1.2.4.2.0-258</a:t>
          </a:r>
        </a:p>
      </dgm:t>
    </dgm:pt>
    <dgm:pt modelId="{947F50E8-53A3-4A5C-A9FB-A1AC647703D6}" type="parTrans" cxnId="{F7613F48-EA5C-4CF1-AF73-053D0F063F7C}">
      <dgm:prSet/>
      <dgm:spPr/>
      <dgm:t>
        <a:bodyPr/>
        <a:lstStyle/>
        <a:p>
          <a:endParaRPr lang="en-US"/>
        </a:p>
      </dgm:t>
    </dgm:pt>
    <dgm:pt modelId="{2461D75D-08F8-4B44-93D3-B3D1C08E5F6F}" type="sibTrans" cxnId="{F7613F48-EA5C-4CF1-AF73-053D0F063F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F56437-305A-47BD-8B5C-9BC23B5774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Century Gothic" panose="020B0502020202020204" pitchFamily="34" charset="0"/>
              <a:cs typeface="Times New Roman" panose="02020603050405020304" pitchFamily="18" charset="0"/>
            </a:rPr>
            <a:t>Cluster number of nodes: 3</a:t>
          </a:r>
        </a:p>
      </dgm:t>
    </dgm:pt>
    <dgm:pt modelId="{2E5D6B9F-7DFB-40F0-87F1-C0EDAA95133B}" type="parTrans" cxnId="{F1896A4E-D4A7-4242-B751-34E726E39B34}">
      <dgm:prSet/>
      <dgm:spPr/>
      <dgm:t>
        <a:bodyPr/>
        <a:lstStyle/>
        <a:p>
          <a:endParaRPr lang="en-US"/>
        </a:p>
      </dgm:t>
    </dgm:pt>
    <dgm:pt modelId="{BC6B98F0-621D-4667-BEAF-756ED1F338AD}" type="sibTrans" cxnId="{F1896A4E-D4A7-4242-B751-34E726E39B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6C04B9-EB5B-4B6A-B55F-08C738423E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Century Gothic" panose="020B0502020202020204" pitchFamily="34" charset="0"/>
              <a:cs typeface="Times New Roman" panose="02020603050405020304" pitchFamily="18" charset="0"/>
            </a:rPr>
            <a:t>CPU speed: 2.20 GHz </a:t>
          </a:r>
        </a:p>
      </dgm:t>
    </dgm:pt>
    <dgm:pt modelId="{A67B0AD9-A4D0-4D03-B3EC-42EDD05A05EA}" type="parTrans" cxnId="{CCBEF9CB-3109-46A1-980A-5B7408A64660}">
      <dgm:prSet/>
      <dgm:spPr/>
      <dgm:t>
        <a:bodyPr/>
        <a:lstStyle/>
        <a:p>
          <a:endParaRPr lang="en-US"/>
        </a:p>
      </dgm:t>
    </dgm:pt>
    <dgm:pt modelId="{43EB70D6-72C8-4619-8EAA-12B704077D67}" type="sibTrans" cxnId="{CCBEF9CB-3109-46A1-980A-5B7408A646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46C91E-5D29-4577-BAC7-21856A3F26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Century Gothic" panose="020B0502020202020204" pitchFamily="34" charset="0"/>
              <a:cs typeface="Times New Roman" panose="02020603050405020304" pitchFamily="18" charset="0"/>
            </a:rPr>
            <a:t>HDFS Capacity: 1003.6 GB</a:t>
          </a:r>
        </a:p>
      </dgm:t>
    </dgm:pt>
    <dgm:pt modelId="{16CC2900-BAD1-45B3-8160-51E6D815E8E6}" type="parTrans" cxnId="{8B1662E4-A99B-47D8-8E51-C8EFAB649238}">
      <dgm:prSet/>
      <dgm:spPr/>
      <dgm:t>
        <a:bodyPr/>
        <a:lstStyle/>
        <a:p>
          <a:endParaRPr lang="en-US"/>
        </a:p>
      </dgm:t>
    </dgm:pt>
    <dgm:pt modelId="{B2C320D6-A935-4A37-AD33-E33ECE77086B}" type="sibTrans" cxnId="{8B1662E4-A99B-47D8-8E51-C8EFAB6492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3D7B48-5AF1-48DA-8A73-34E8D882DD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Century Gothic" panose="020B0502020202020204" pitchFamily="34" charset="0"/>
              <a:cs typeface="Times New Roman" panose="02020603050405020304" pitchFamily="18" charset="0"/>
            </a:rPr>
            <a:t>Memory: 241.821 GB</a:t>
          </a:r>
        </a:p>
      </dgm:t>
    </dgm:pt>
    <dgm:pt modelId="{E384039E-92D9-46C4-AB9E-7C0694E998B1}" type="parTrans" cxnId="{FBCAC896-F628-4D4A-A759-53A515FC1146}">
      <dgm:prSet/>
      <dgm:spPr/>
      <dgm:t>
        <a:bodyPr/>
        <a:lstStyle/>
        <a:p>
          <a:endParaRPr lang="en-US"/>
        </a:p>
      </dgm:t>
    </dgm:pt>
    <dgm:pt modelId="{9FC62AF4-CF39-46B0-A844-14A2A3193EED}" type="sibTrans" cxnId="{FBCAC896-F628-4D4A-A759-53A515FC11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CC4E56-FA17-401B-BB67-1C5AD8C0D19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Century Gothic" panose="020B0502020202020204" pitchFamily="34" charset="0"/>
              <a:cs typeface="Times New Roman" panose="02020603050405020304" pitchFamily="18" charset="0"/>
            </a:rPr>
            <a:t>Hive Version: Apache Hive 1.2.1000.2.4.2.0-258</a:t>
          </a:r>
        </a:p>
      </dgm:t>
    </dgm:pt>
    <dgm:pt modelId="{37DD9320-FC9B-4462-9972-197539AC0989}" type="parTrans" cxnId="{5FDA1A04-05E8-44E1-B6FE-ADB74C703866}">
      <dgm:prSet/>
      <dgm:spPr/>
      <dgm:t>
        <a:bodyPr/>
        <a:lstStyle/>
        <a:p>
          <a:endParaRPr lang="en-US"/>
        </a:p>
      </dgm:t>
    </dgm:pt>
    <dgm:pt modelId="{BD3C2FDD-FA1D-461A-88D3-AC0B9A8470F7}" type="sibTrans" cxnId="{5FDA1A04-05E8-44E1-B6FE-ADB74C703866}">
      <dgm:prSet/>
      <dgm:spPr/>
      <dgm:t>
        <a:bodyPr/>
        <a:lstStyle/>
        <a:p>
          <a:endParaRPr lang="en-US"/>
        </a:p>
      </dgm:t>
    </dgm:pt>
    <dgm:pt modelId="{CB2ADA80-8047-4FE8-BE7A-CF2FC681E945}" type="pres">
      <dgm:prSet presAssocID="{A9FAD711-475D-4761-A176-963D23A0C528}" presName="root" presStyleCnt="0">
        <dgm:presLayoutVars>
          <dgm:dir/>
          <dgm:resizeHandles val="exact"/>
        </dgm:presLayoutVars>
      </dgm:prSet>
      <dgm:spPr/>
    </dgm:pt>
    <dgm:pt modelId="{9B597855-4081-43DE-9764-D030F85DEFE8}" type="pres">
      <dgm:prSet presAssocID="{A9FAD711-475D-4761-A176-963D23A0C528}" presName="container" presStyleCnt="0">
        <dgm:presLayoutVars>
          <dgm:dir/>
          <dgm:resizeHandles val="exact"/>
        </dgm:presLayoutVars>
      </dgm:prSet>
      <dgm:spPr/>
    </dgm:pt>
    <dgm:pt modelId="{82CC8480-20D9-42FA-8F8D-F9C8FBEAB9A9}" type="pres">
      <dgm:prSet presAssocID="{E5CEAB77-1BD5-4E68-A980-D78E081FDBA7}" presName="compNode" presStyleCnt="0"/>
      <dgm:spPr/>
    </dgm:pt>
    <dgm:pt modelId="{20286F6E-762A-47B6-8BD3-12CFBA5551C0}" type="pres">
      <dgm:prSet presAssocID="{E5CEAB77-1BD5-4E68-A980-D78E081FDBA7}" presName="iconBgRect" presStyleLbl="bgShp" presStyleIdx="0" presStyleCnt="6" custLinFactX="-20409" custLinFactNeighborX="-100000" custLinFactNeighborY="7224"/>
      <dgm:spPr/>
    </dgm:pt>
    <dgm:pt modelId="{5ECE895D-B8F9-4F0C-8221-1F826F25B1AB}" type="pres">
      <dgm:prSet presAssocID="{E5CEAB77-1BD5-4E68-A980-D78E081FDBA7}" presName="iconRect" presStyleLbl="node1" presStyleIdx="0" presStyleCnt="6" custLinFactX="-100000" custLinFactNeighborX="-109677" custLinFactNeighborY="20760"/>
      <dgm:spPr>
        <a:noFill/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47453BD-038A-4434-A99D-1AF2F034A975}" type="pres">
      <dgm:prSet presAssocID="{E5CEAB77-1BD5-4E68-A980-D78E081FDBA7}" presName="spaceRect" presStyleCnt="0"/>
      <dgm:spPr/>
    </dgm:pt>
    <dgm:pt modelId="{477679B0-D85D-4BB6-A912-AF1DF7C2F05E}" type="pres">
      <dgm:prSet presAssocID="{E5CEAB77-1BD5-4E68-A980-D78E081FDBA7}" presName="textRect" presStyleLbl="revTx" presStyleIdx="0" presStyleCnt="6" custScaleX="146269" custLinFactNeighborX="-26376" custLinFactNeighborY="9220">
        <dgm:presLayoutVars>
          <dgm:chMax val="1"/>
          <dgm:chPref val="1"/>
        </dgm:presLayoutVars>
      </dgm:prSet>
      <dgm:spPr/>
    </dgm:pt>
    <dgm:pt modelId="{B43E52B1-A6C7-4793-B100-E69ED4C46448}" type="pres">
      <dgm:prSet presAssocID="{2461D75D-08F8-4B44-93D3-B3D1C08E5F6F}" presName="sibTrans" presStyleLbl="sibTrans2D1" presStyleIdx="0" presStyleCnt="0"/>
      <dgm:spPr/>
    </dgm:pt>
    <dgm:pt modelId="{6B8F5F27-2FF3-4E12-A7EE-BC98F2E57F99}" type="pres">
      <dgm:prSet presAssocID="{82F56437-305A-47BD-8B5C-9BC23B57747F}" presName="compNode" presStyleCnt="0"/>
      <dgm:spPr/>
    </dgm:pt>
    <dgm:pt modelId="{D099B666-A42A-426F-B4BD-2F171C5E6A0F}" type="pres">
      <dgm:prSet presAssocID="{82F56437-305A-47BD-8B5C-9BC23B57747F}" presName="iconBgRect" presStyleLbl="bgShp" presStyleIdx="1" presStyleCnt="6" custLinFactNeighborX="-69837" custLinFactNeighborY="2408"/>
      <dgm:spPr/>
    </dgm:pt>
    <dgm:pt modelId="{F5A2BE5C-179B-41B5-940C-819D6285CB13}" type="pres">
      <dgm:prSet presAssocID="{82F56437-305A-47BD-8B5C-9BC23B57747F}" presName="iconRect" presStyleLbl="node1" presStyleIdx="1" presStyleCnt="6" custScaleX="151780" custScaleY="158721" custLinFactX="-17364" custLinFactNeighborX="-100000" custLinFactNeighborY="5288"/>
      <dgm:spPr/>
    </dgm:pt>
    <dgm:pt modelId="{81B8695E-042C-433F-AE08-C6F37302C2BD}" type="pres">
      <dgm:prSet presAssocID="{82F56437-305A-47BD-8B5C-9BC23B57747F}" presName="spaceRect" presStyleCnt="0"/>
      <dgm:spPr/>
    </dgm:pt>
    <dgm:pt modelId="{A54C17C6-62A2-4D90-BB47-DC5BB7DD80B3}" type="pres">
      <dgm:prSet presAssocID="{82F56437-305A-47BD-8B5C-9BC23B57747F}" presName="textRect" presStyleLbl="revTx" presStyleIdx="1" presStyleCnt="6" custScaleX="89030" custLinFactNeighborX="-17879" custLinFactNeighborY="-7350">
        <dgm:presLayoutVars>
          <dgm:chMax val="1"/>
          <dgm:chPref val="1"/>
        </dgm:presLayoutVars>
      </dgm:prSet>
      <dgm:spPr/>
    </dgm:pt>
    <dgm:pt modelId="{CB7A5DEB-A36C-48DC-9A41-8F3DC9F94D1C}" type="pres">
      <dgm:prSet presAssocID="{BC6B98F0-621D-4667-BEAF-756ED1F338AD}" presName="sibTrans" presStyleLbl="sibTrans2D1" presStyleIdx="0" presStyleCnt="0"/>
      <dgm:spPr/>
    </dgm:pt>
    <dgm:pt modelId="{5EFD4F4C-DDDD-48EE-B5F2-66245BE34A58}" type="pres">
      <dgm:prSet presAssocID="{B76C04B9-EB5B-4B6A-B55F-08C738423EC9}" presName="compNode" presStyleCnt="0"/>
      <dgm:spPr/>
    </dgm:pt>
    <dgm:pt modelId="{A5B75333-AFB0-450C-A717-6D7BB3ED9EE2}" type="pres">
      <dgm:prSet presAssocID="{B76C04B9-EB5B-4B6A-B55F-08C738423EC9}" presName="iconBgRect" presStyleLbl="bgShp" presStyleIdx="2" presStyleCnt="6" custLinFactX="-15592" custLinFactNeighborX="-100000" custLinFactNeighborY="-14449"/>
      <dgm:spPr/>
    </dgm:pt>
    <dgm:pt modelId="{4F50EA62-F8EF-4379-B02F-FE5A211DB64C}" type="pres">
      <dgm:prSet presAssocID="{B76C04B9-EB5B-4B6A-B55F-08C738423EC9}" presName="iconRect" presStyleLbl="node1" presStyleIdx="2" presStyleCnt="6" custLinFactX="-99297" custLinFactNeighborX="-100000" custLinFactNeighborY="-221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09B8B3-AE91-4582-8CA2-426409747376}" type="pres">
      <dgm:prSet presAssocID="{B76C04B9-EB5B-4B6A-B55F-08C738423EC9}" presName="spaceRect" presStyleCnt="0"/>
      <dgm:spPr/>
    </dgm:pt>
    <dgm:pt modelId="{78D2A060-3679-477B-AEB7-8CD84E6B3D7C}" type="pres">
      <dgm:prSet presAssocID="{B76C04B9-EB5B-4B6A-B55F-08C738423EC9}" presName="textRect" presStyleLbl="revTx" presStyleIdx="2" presStyleCnt="6" custLinFactNeighborX="-41418" custLinFactNeighborY="-19331">
        <dgm:presLayoutVars>
          <dgm:chMax val="1"/>
          <dgm:chPref val="1"/>
        </dgm:presLayoutVars>
      </dgm:prSet>
      <dgm:spPr/>
    </dgm:pt>
    <dgm:pt modelId="{A3E9E5BD-BE18-49CC-877A-773C38AE0C82}" type="pres">
      <dgm:prSet presAssocID="{43EB70D6-72C8-4619-8EAA-12B704077D67}" presName="sibTrans" presStyleLbl="sibTrans2D1" presStyleIdx="0" presStyleCnt="0"/>
      <dgm:spPr/>
    </dgm:pt>
    <dgm:pt modelId="{052F34DE-9018-43E6-8084-B0E85D1E983E}" type="pres">
      <dgm:prSet presAssocID="{AB46C91E-5D29-4577-BAC7-21856A3F2639}" presName="compNode" presStyleCnt="0"/>
      <dgm:spPr/>
    </dgm:pt>
    <dgm:pt modelId="{D493EEEA-AF90-4FC4-9DE3-B18E107CA63F}" type="pres">
      <dgm:prSet presAssocID="{AB46C91E-5D29-4577-BAC7-21856A3F2639}" presName="iconBgRect" presStyleLbl="bgShp" presStyleIdx="3" presStyleCnt="6"/>
      <dgm:spPr/>
    </dgm:pt>
    <dgm:pt modelId="{A7AE7F1B-24EE-4D65-B916-9013F9F7BDFB}" type="pres">
      <dgm:prSet presAssocID="{AB46C91E-5D29-4577-BAC7-21856A3F2639}" presName="iconRect" presStyleLbl="node1" presStyleIdx="3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99E78CF-2CAE-4223-AA71-DCC1D7BD7650}" type="pres">
      <dgm:prSet presAssocID="{AB46C91E-5D29-4577-BAC7-21856A3F2639}" presName="spaceRect" presStyleCnt="0"/>
      <dgm:spPr/>
    </dgm:pt>
    <dgm:pt modelId="{0A09C18F-A3AD-4404-A4F4-C82676895ED2}" type="pres">
      <dgm:prSet presAssocID="{AB46C91E-5D29-4577-BAC7-21856A3F2639}" presName="textRect" presStyleLbl="revTx" presStyleIdx="3" presStyleCnt="6" custFlipHor="1" custScaleX="145634" custLinFactNeighborX="33483" custLinFactNeighborY="-4864">
        <dgm:presLayoutVars>
          <dgm:chMax val="1"/>
          <dgm:chPref val="1"/>
        </dgm:presLayoutVars>
      </dgm:prSet>
      <dgm:spPr/>
    </dgm:pt>
    <dgm:pt modelId="{DB346A4C-B09D-4DE1-9DF2-89E5696EBFD4}" type="pres">
      <dgm:prSet presAssocID="{B2C320D6-A935-4A37-AD33-E33ECE77086B}" presName="sibTrans" presStyleLbl="sibTrans2D1" presStyleIdx="0" presStyleCnt="0"/>
      <dgm:spPr/>
    </dgm:pt>
    <dgm:pt modelId="{0FC271F9-7051-4F2D-99E8-D7E31EEE0FB8}" type="pres">
      <dgm:prSet presAssocID="{603D7B48-5AF1-48DA-8A73-34E8D882DD2A}" presName="compNode" presStyleCnt="0"/>
      <dgm:spPr/>
    </dgm:pt>
    <dgm:pt modelId="{1D20D7C8-878E-46B2-BD2A-CE8020F4E71B}" type="pres">
      <dgm:prSet presAssocID="{603D7B48-5AF1-48DA-8A73-34E8D882DD2A}" presName="iconBgRect" presStyleLbl="bgShp" presStyleIdx="4" presStyleCnt="6" custLinFactX="-13184" custLinFactNeighborX="-100000" custLinFactNeighborY="-37327"/>
      <dgm:spPr/>
    </dgm:pt>
    <dgm:pt modelId="{A295EDC8-26FE-4B86-9D16-F44F78FF6D41}" type="pres">
      <dgm:prSet presAssocID="{603D7B48-5AF1-48DA-8A73-34E8D882DD2A}" presName="iconRect" presStyleLbl="node1" presStyleIdx="4" presStyleCnt="6" custLinFactX="-100000" custLinFactNeighborX="-103449" custLinFactNeighborY="-664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EF2987F-ED23-4CC8-BC72-90C04E15D1BC}" type="pres">
      <dgm:prSet presAssocID="{603D7B48-5AF1-48DA-8A73-34E8D882DD2A}" presName="spaceRect" presStyleCnt="0"/>
      <dgm:spPr/>
    </dgm:pt>
    <dgm:pt modelId="{1B8627B6-FD66-4D6D-9C7B-0B4EA4099ED7}" type="pres">
      <dgm:prSet presAssocID="{603D7B48-5AF1-48DA-8A73-34E8D882DD2A}" presName="textRect" presStyleLbl="revTx" presStyleIdx="4" presStyleCnt="6" custScaleX="105460" custLinFactNeighborX="-40565" custLinFactNeighborY="-37662">
        <dgm:presLayoutVars>
          <dgm:chMax val="1"/>
          <dgm:chPref val="1"/>
        </dgm:presLayoutVars>
      </dgm:prSet>
      <dgm:spPr/>
    </dgm:pt>
    <dgm:pt modelId="{83A4C22A-D18F-42C7-8CDA-D44EF07A7F2F}" type="pres">
      <dgm:prSet presAssocID="{9FC62AF4-CF39-46B0-A844-14A2A3193EED}" presName="sibTrans" presStyleLbl="sibTrans2D1" presStyleIdx="0" presStyleCnt="0"/>
      <dgm:spPr/>
    </dgm:pt>
    <dgm:pt modelId="{E32C57FA-5EEC-4D98-A1B3-56B1B8B3CE4A}" type="pres">
      <dgm:prSet presAssocID="{1FCC4E56-FA17-401B-BB67-1C5AD8C0D19B}" presName="compNode" presStyleCnt="0"/>
      <dgm:spPr/>
    </dgm:pt>
    <dgm:pt modelId="{0DC26F66-D31D-4395-AD93-5C99B2F8DCCE}" type="pres">
      <dgm:prSet presAssocID="{1FCC4E56-FA17-401B-BB67-1C5AD8C0D19B}" presName="iconBgRect" presStyleLbl="bgShp" presStyleIdx="5" presStyleCnt="6" custLinFactNeighborX="1236" custLinFactNeighborY="-20469"/>
      <dgm:spPr/>
    </dgm:pt>
    <dgm:pt modelId="{53C99E10-A37E-4DAE-A5C3-E320A8787BE6}" type="pres">
      <dgm:prSet presAssocID="{1FCC4E56-FA17-401B-BB67-1C5AD8C0D19B}" presName="iconRect" presStyleLbl="node1" presStyleIdx="5" presStyleCnt="6" custLinFactNeighborX="3119" custLinFactNeighborY="-29064"/>
      <dgm:spPr/>
    </dgm:pt>
    <dgm:pt modelId="{CCE0CED7-2BBF-4461-8D8C-EAC0AEA0D3CD}" type="pres">
      <dgm:prSet presAssocID="{1FCC4E56-FA17-401B-BB67-1C5AD8C0D19B}" presName="spaceRect" presStyleCnt="0"/>
      <dgm:spPr/>
    </dgm:pt>
    <dgm:pt modelId="{4314F8E3-419E-4558-94E9-FD81BDB53131}" type="pres">
      <dgm:prSet presAssocID="{1FCC4E56-FA17-401B-BB67-1C5AD8C0D19B}" presName="textRect" presStyleLbl="revTx" presStyleIdx="5" presStyleCnt="6" custScaleX="182414" custLinFactNeighborX="46635" custLinFactNeighborY="-15277">
        <dgm:presLayoutVars>
          <dgm:chMax val="1"/>
          <dgm:chPref val="1"/>
        </dgm:presLayoutVars>
      </dgm:prSet>
      <dgm:spPr/>
    </dgm:pt>
  </dgm:ptLst>
  <dgm:cxnLst>
    <dgm:cxn modelId="{5FDA1A04-05E8-44E1-B6FE-ADB74C703866}" srcId="{A9FAD711-475D-4761-A176-963D23A0C528}" destId="{1FCC4E56-FA17-401B-BB67-1C5AD8C0D19B}" srcOrd="5" destOrd="0" parTransId="{37DD9320-FC9B-4462-9972-197539AC0989}" sibTransId="{BD3C2FDD-FA1D-461A-88D3-AC0B9A8470F7}"/>
    <dgm:cxn modelId="{8E75CF09-2282-D146-9DFA-4E46F1FE71D4}" type="presOf" srcId="{E5CEAB77-1BD5-4E68-A980-D78E081FDBA7}" destId="{477679B0-D85D-4BB6-A912-AF1DF7C2F05E}" srcOrd="0" destOrd="0" presId="urn:microsoft.com/office/officeart/2018/2/layout/IconCircleList"/>
    <dgm:cxn modelId="{9911F131-576D-494A-8611-7F05E8C5ED14}" type="presOf" srcId="{BC6B98F0-621D-4667-BEAF-756ED1F338AD}" destId="{CB7A5DEB-A36C-48DC-9A41-8F3DC9F94D1C}" srcOrd="0" destOrd="0" presId="urn:microsoft.com/office/officeart/2018/2/layout/IconCircleList"/>
    <dgm:cxn modelId="{EFDF573E-92C1-BD4D-9FEE-0AA0187C62DE}" type="presOf" srcId="{603D7B48-5AF1-48DA-8A73-34E8D882DD2A}" destId="{1B8627B6-FD66-4D6D-9C7B-0B4EA4099ED7}" srcOrd="0" destOrd="0" presId="urn:microsoft.com/office/officeart/2018/2/layout/IconCircleList"/>
    <dgm:cxn modelId="{BF32C046-6D43-644D-8D34-10375AEE4A2C}" type="presOf" srcId="{1FCC4E56-FA17-401B-BB67-1C5AD8C0D19B}" destId="{4314F8E3-419E-4558-94E9-FD81BDB53131}" srcOrd="0" destOrd="0" presId="urn:microsoft.com/office/officeart/2018/2/layout/IconCircleList"/>
    <dgm:cxn modelId="{F7613F48-EA5C-4CF1-AF73-053D0F063F7C}" srcId="{A9FAD711-475D-4761-A176-963D23A0C528}" destId="{E5CEAB77-1BD5-4E68-A980-D78E081FDBA7}" srcOrd="0" destOrd="0" parTransId="{947F50E8-53A3-4A5C-A9FB-A1AC647703D6}" sibTransId="{2461D75D-08F8-4B44-93D3-B3D1C08E5F6F}"/>
    <dgm:cxn modelId="{F1896A4E-D4A7-4242-B751-34E726E39B34}" srcId="{A9FAD711-475D-4761-A176-963D23A0C528}" destId="{82F56437-305A-47BD-8B5C-9BC23B57747F}" srcOrd="1" destOrd="0" parTransId="{2E5D6B9F-7DFB-40F0-87F1-C0EDAA95133B}" sibTransId="{BC6B98F0-621D-4667-BEAF-756ED1F338AD}"/>
    <dgm:cxn modelId="{A865F26B-9D61-D245-861D-E50F357B7B3D}" type="presOf" srcId="{B2C320D6-A935-4A37-AD33-E33ECE77086B}" destId="{DB346A4C-B09D-4DE1-9DF2-89E5696EBFD4}" srcOrd="0" destOrd="0" presId="urn:microsoft.com/office/officeart/2018/2/layout/IconCircleList"/>
    <dgm:cxn modelId="{F4B3617E-8FB0-9642-AF13-231626B56359}" type="presOf" srcId="{9FC62AF4-CF39-46B0-A844-14A2A3193EED}" destId="{83A4C22A-D18F-42C7-8CDA-D44EF07A7F2F}" srcOrd="0" destOrd="0" presId="urn:microsoft.com/office/officeart/2018/2/layout/IconCircleList"/>
    <dgm:cxn modelId="{F847708D-8AED-AF47-87E6-F3D4B4E665F3}" type="presOf" srcId="{B76C04B9-EB5B-4B6A-B55F-08C738423EC9}" destId="{78D2A060-3679-477B-AEB7-8CD84E6B3D7C}" srcOrd="0" destOrd="0" presId="urn:microsoft.com/office/officeart/2018/2/layout/IconCircleList"/>
    <dgm:cxn modelId="{86E3748E-290B-5D40-A2CB-22B883711A0F}" type="presOf" srcId="{AB46C91E-5D29-4577-BAC7-21856A3F2639}" destId="{0A09C18F-A3AD-4404-A4F4-C82676895ED2}" srcOrd="0" destOrd="0" presId="urn:microsoft.com/office/officeart/2018/2/layout/IconCircleList"/>
    <dgm:cxn modelId="{97D41E92-DA78-A343-9AE0-18EAC970BEE6}" type="presOf" srcId="{2461D75D-08F8-4B44-93D3-B3D1C08E5F6F}" destId="{B43E52B1-A6C7-4793-B100-E69ED4C46448}" srcOrd="0" destOrd="0" presId="urn:microsoft.com/office/officeart/2018/2/layout/IconCircleList"/>
    <dgm:cxn modelId="{FBCAC896-F628-4D4A-A759-53A515FC1146}" srcId="{A9FAD711-475D-4761-A176-963D23A0C528}" destId="{603D7B48-5AF1-48DA-8A73-34E8D882DD2A}" srcOrd="4" destOrd="0" parTransId="{E384039E-92D9-46C4-AB9E-7C0694E998B1}" sibTransId="{9FC62AF4-CF39-46B0-A844-14A2A3193EED}"/>
    <dgm:cxn modelId="{BC50A7AD-2E56-4B4A-BEF0-7282720E8E03}" type="presOf" srcId="{82F56437-305A-47BD-8B5C-9BC23B57747F}" destId="{A54C17C6-62A2-4D90-BB47-DC5BB7DD80B3}" srcOrd="0" destOrd="0" presId="urn:microsoft.com/office/officeart/2018/2/layout/IconCircleList"/>
    <dgm:cxn modelId="{71AD83BE-C599-1C41-BB77-C6A3E60485CF}" type="presOf" srcId="{43EB70D6-72C8-4619-8EAA-12B704077D67}" destId="{A3E9E5BD-BE18-49CC-877A-773C38AE0C82}" srcOrd="0" destOrd="0" presId="urn:microsoft.com/office/officeart/2018/2/layout/IconCircleList"/>
    <dgm:cxn modelId="{CCBEF9CB-3109-46A1-980A-5B7408A64660}" srcId="{A9FAD711-475D-4761-A176-963D23A0C528}" destId="{B76C04B9-EB5B-4B6A-B55F-08C738423EC9}" srcOrd="2" destOrd="0" parTransId="{A67B0AD9-A4D0-4D03-B3EC-42EDD05A05EA}" sibTransId="{43EB70D6-72C8-4619-8EAA-12B704077D67}"/>
    <dgm:cxn modelId="{A3F087D6-2B40-3347-AA01-B7CED6D97B0C}" type="presOf" srcId="{A9FAD711-475D-4761-A176-963D23A0C528}" destId="{CB2ADA80-8047-4FE8-BE7A-CF2FC681E945}" srcOrd="0" destOrd="0" presId="urn:microsoft.com/office/officeart/2018/2/layout/IconCircleList"/>
    <dgm:cxn modelId="{8B1662E4-A99B-47D8-8E51-C8EFAB649238}" srcId="{A9FAD711-475D-4761-A176-963D23A0C528}" destId="{AB46C91E-5D29-4577-BAC7-21856A3F2639}" srcOrd="3" destOrd="0" parTransId="{16CC2900-BAD1-45B3-8160-51E6D815E8E6}" sibTransId="{B2C320D6-A935-4A37-AD33-E33ECE77086B}"/>
    <dgm:cxn modelId="{86885C40-90D2-E640-890A-94012ACF3BA1}" type="presParOf" srcId="{CB2ADA80-8047-4FE8-BE7A-CF2FC681E945}" destId="{9B597855-4081-43DE-9764-D030F85DEFE8}" srcOrd="0" destOrd="0" presId="urn:microsoft.com/office/officeart/2018/2/layout/IconCircleList"/>
    <dgm:cxn modelId="{36E1DE7C-87F9-5A43-A995-D28428A673BE}" type="presParOf" srcId="{9B597855-4081-43DE-9764-D030F85DEFE8}" destId="{82CC8480-20D9-42FA-8F8D-F9C8FBEAB9A9}" srcOrd="0" destOrd="0" presId="urn:microsoft.com/office/officeart/2018/2/layout/IconCircleList"/>
    <dgm:cxn modelId="{D1817A68-0590-5C44-B55B-DA831EC2F61B}" type="presParOf" srcId="{82CC8480-20D9-42FA-8F8D-F9C8FBEAB9A9}" destId="{20286F6E-762A-47B6-8BD3-12CFBA5551C0}" srcOrd="0" destOrd="0" presId="urn:microsoft.com/office/officeart/2018/2/layout/IconCircleList"/>
    <dgm:cxn modelId="{B3080EAC-D598-5549-A5B1-6A7FF2B6DE86}" type="presParOf" srcId="{82CC8480-20D9-42FA-8F8D-F9C8FBEAB9A9}" destId="{5ECE895D-B8F9-4F0C-8221-1F826F25B1AB}" srcOrd="1" destOrd="0" presId="urn:microsoft.com/office/officeart/2018/2/layout/IconCircleList"/>
    <dgm:cxn modelId="{6B65C352-ABF0-4945-91E8-A08185CE959B}" type="presParOf" srcId="{82CC8480-20D9-42FA-8F8D-F9C8FBEAB9A9}" destId="{247453BD-038A-4434-A99D-1AF2F034A975}" srcOrd="2" destOrd="0" presId="urn:microsoft.com/office/officeart/2018/2/layout/IconCircleList"/>
    <dgm:cxn modelId="{AC278D39-D082-094D-A3F8-233F0E93352F}" type="presParOf" srcId="{82CC8480-20D9-42FA-8F8D-F9C8FBEAB9A9}" destId="{477679B0-D85D-4BB6-A912-AF1DF7C2F05E}" srcOrd="3" destOrd="0" presId="urn:microsoft.com/office/officeart/2018/2/layout/IconCircleList"/>
    <dgm:cxn modelId="{FB04D82A-3406-7B4C-99A3-8006604DAC5E}" type="presParOf" srcId="{9B597855-4081-43DE-9764-D030F85DEFE8}" destId="{B43E52B1-A6C7-4793-B100-E69ED4C46448}" srcOrd="1" destOrd="0" presId="urn:microsoft.com/office/officeart/2018/2/layout/IconCircleList"/>
    <dgm:cxn modelId="{77D94EC9-3AAF-1C43-96E9-51A41C54AAE2}" type="presParOf" srcId="{9B597855-4081-43DE-9764-D030F85DEFE8}" destId="{6B8F5F27-2FF3-4E12-A7EE-BC98F2E57F99}" srcOrd="2" destOrd="0" presId="urn:microsoft.com/office/officeart/2018/2/layout/IconCircleList"/>
    <dgm:cxn modelId="{B77DE2BE-6534-1847-8F33-7725628930BC}" type="presParOf" srcId="{6B8F5F27-2FF3-4E12-A7EE-BC98F2E57F99}" destId="{D099B666-A42A-426F-B4BD-2F171C5E6A0F}" srcOrd="0" destOrd="0" presId="urn:microsoft.com/office/officeart/2018/2/layout/IconCircleList"/>
    <dgm:cxn modelId="{103A00AE-0CB2-8B44-92BE-5D848A7D70A0}" type="presParOf" srcId="{6B8F5F27-2FF3-4E12-A7EE-BC98F2E57F99}" destId="{F5A2BE5C-179B-41B5-940C-819D6285CB13}" srcOrd="1" destOrd="0" presId="urn:microsoft.com/office/officeart/2018/2/layout/IconCircleList"/>
    <dgm:cxn modelId="{2F38A0F4-9F26-384D-A052-885BE977E03C}" type="presParOf" srcId="{6B8F5F27-2FF3-4E12-A7EE-BC98F2E57F99}" destId="{81B8695E-042C-433F-AE08-C6F37302C2BD}" srcOrd="2" destOrd="0" presId="urn:microsoft.com/office/officeart/2018/2/layout/IconCircleList"/>
    <dgm:cxn modelId="{1635C05F-A220-AE40-85E2-410F62113C1D}" type="presParOf" srcId="{6B8F5F27-2FF3-4E12-A7EE-BC98F2E57F99}" destId="{A54C17C6-62A2-4D90-BB47-DC5BB7DD80B3}" srcOrd="3" destOrd="0" presId="urn:microsoft.com/office/officeart/2018/2/layout/IconCircleList"/>
    <dgm:cxn modelId="{B869CF84-1793-194E-BAB6-4B0632086641}" type="presParOf" srcId="{9B597855-4081-43DE-9764-D030F85DEFE8}" destId="{CB7A5DEB-A36C-48DC-9A41-8F3DC9F94D1C}" srcOrd="3" destOrd="0" presId="urn:microsoft.com/office/officeart/2018/2/layout/IconCircleList"/>
    <dgm:cxn modelId="{269158B0-657B-0841-BFC0-1EDE61B28DEA}" type="presParOf" srcId="{9B597855-4081-43DE-9764-D030F85DEFE8}" destId="{5EFD4F4C-DDDD-48EE-B5F2-66245BE34A58}" srcOrd="4" destOrd="0" presId="urn:microsoft.com/office/officeart/2018/2/layout/IconCircleList"/>
    <dgm:cxn modelId="{458CA202-F893-5F4A-BCA6-A12A3DBA2156}" type="presParOf" srcId="{5EFD4F4C-DDDD-48EE-B5F2-66245BE34A58}" destId="{A5B75333-AFB0-450C-A717-6D7BB3ED9EE2}" srcOrd="0" destOrd="0" presId="urn:microsoft.com/office/officeart/2018/2/layout/IconCircleList"/>
    <dgm:cxn modelId="{05210F96-6F16-A645-9A4D-64B13EBF3899}" type="presParOf" srcId="{5EFD4F4C-DDDD-48EE-B5F2-66245BE34A58}" destId="{4F50EA62-F8EF-4379-B02F-FE5A211DB64C}" srcOrd="1" destOrd="0" presId="urn:microsoft.com/office/officeart/2018/2/layout/IconCircleList"/>
    <dgm:cxn modelId="{C20601FC-AF08-9544-A3B3-BF84D3C5902B}" type="presParOf" srcId="{5EFD4F4C-DDDD-48EE-B5F2-66245BE34A58}" destId="{D509B8B3-AE91-4582-8CA2-426409747376}" srcOrd="2" destOrd="0" presId="urn:microsoft.com/office/officeart/2018/2/layout/IconCircleList"/>
    <dgm:cxn modelId="{296FEF8A-1699-E543-80E0-9174C92685ED}" type="presParOf" srcId="{5EFD4F4C-DDDD-48EE-B5F2-66245BE34A58}" destId="{78D2A060-3679-477B-AEB7-8CD84E6B3D7C}" srcOrd="3" destOrd="0" presId="urn:microsoft.com/office/officeart/2018/2/layout/IconCircleList"/>
    <dgm:cxn modelId="{C6B6DB2B-3E03-E245-A2D0-3DE0D15184A1}" type="presParOf" srcId="{9B597855-4081-43DE-9764-D030F85DEFE8}" destId="{A3E9E5BD-BE18-49CC-877A-773C38AE0C82}" srcOrd="5" destOrd="0" presId="urn:microsoft.com/office/officeart/2018/2/layout/IconCircleList"/>
    <dgm:cxn modelId="{BC471A44-D1C1-7849-A2A1-43B8949672C9}" type="presParOf" srcId="{9B597855-4081-43DE-9764-D030F85DEFE8}" destId="{052F34DE-9018-43E6-8084-B0E85D1E983E}" srcOrd="6" destOrd="0" presId="urn:microsoft.com/office/officeart/2018/2/layout/IconCircleList"/>
    <dgm:cxn modelId="{6063FC26-308C-564E-937D-41407D7F00D1}" type="presParOf" srcId="{052F34DE-9018-43E6-8084-B0E85D1E983E}" destId="{D493EEEA-AF90-4FC4-9DE3-B18E107CA63F}" srcOrd="0" destOrd="0" presId="urn:microsoft.com/office/officeart/2018/2/layout/IconCircleList"/>
    <dgm:cxn modelId="{BF997E94-1E72-EA42-B864-6677722875F6}" type="presParOf" srcId="{052F34DE-9018-43E6-8084-B0E85D1E983E}" destId="{A7AE7F1B-24EE-4D65-B916-9013F9F7BDFB}" srcOrd="1" destOrd="0" presId="urn:microsoft.com/office/officeart/2018/2/layout/IconCircleList"/>
    <dgm:cxn modelId="{D0EC8E40-84C3-9747-8744-E3FBB9680024}" type="presParOf" srcId="{052F34DE-9018-43E6-8084-B0E85D1E983E}" destId="{A99E78CF-2CAE-4223-AA71-DCC1D7BD7650}" srcOrd="2" destOrd="0" presId="urn:microsoft.com/office/officeart/2018/2/layout/IconCircleList"/>
    <dgm:cxn modelId="{5F02BC00-8228-5449-AC9C-478D6398DC3C}" type="presParOf" srcId="{052F34DE-9018-43E6-8084-B0E85D1E983E}" destId="{0A09C18F-A3AD-4404-A4F4-C82676895ED2}" srcOrd="3" destOrd="0" presId="urn:microsoft.com/office/officeart/2018/2/layout/IconCircleList"/>
    <dgm:cxn modelId="{7F4AF51F-1357-8844-A1A7-658B7680BDDE}" type="presParOf" srcId="{9B597855-4081-43DE-9764-D030F85DEFE8}" destId="{DB346A4C-B09D-4DE1-9DF2-89E5696EBFD4}" srcOrd="7" destOrd="0" presId="urn:microsoft.com/office/officeart/2018/2/layout/IconCircleList"/>
    <dgm:cxn modelId="{159B327B-8B71-1C48-B9B8-4B6751B46344}" type="presParOf" srcId="{9B597855-4081-43DE-9764-D030F85DEFE8}" destId="{0FC271F9-7051-4F2D-99E8-D7E31EEE0FB8}" srcOrd="8" destOrd="0" presId="urn:microsoft.com/office/officeart/2018/2/layout/IconCircleList"/>
    <dgm:cxn modelId="{27B56B54-6F93-724F-BB5D-9853B2EED6AD}" type="presParOf" srcId="{0FC271F9-7051-4F2D-99E8-D7E31EEE0FB8}" destId="{1D20D7C8-878E-46B2-BD2A-CE8020F4E71B}" srcOrd="0" destOrd="0" presId="urn:microsoft.com/office/officeart/2018/2/layout/IconCircleList"/>
    <dgm:cxn modelId="{EE617DB7-2F5E-1B49-80A6-69707FF1D3B4}" type="presParOf" srcId="{0FC271F9-7051-4F2D-99E8-D7E31EEE0FB8}" destId="{A295EDC8-26FE-4B86-9D16-F44F78FF6D41}" srcOrd="1" destOrd="0" presId="urn:microsoft.com/office/officeart/2018/2/layout/IconCircleList"/>
    <dgm:cxn modelId="{A9733670-3FD4-9448-9DD6-B30639610EA1}" type="presParOf" srcId="{0FC271F9-7051-4F2D-99E8-D7E31EEE0FB8}" destId="{5EF2987F-ED23-4CC8-BC72-90C04E15D1BC}" srcOrd="2" destOrd="0" presId="urn:microsoft.com/office/officeart/2018/2/layout/IconCircleList"/>
    <dgm:cxn modelId="{BF5884D8-04BF-494B-BA0B-A17D315B6AC7}" type="presParOf" srcId="{0FC271F9-7051-4F2D-99E8-D7E31EEE0FB8}" destId="{1B8627B6-FD66-4D6D-9C7B-0B4EA4099ED7}" srcOrd="3" destOrd="0" presId="urn:microsoft.com/office/officeart/2018/2/layout/IconCircleList"/>
    <dgm:cxn modelId="{245FBC92-E646-4147-B925-252CEDBF20FE}" type="presParOf" srcId="{9B597855-4081-43DE-9764-D030F85DEFE8}" destId="{83A4C22A-D18F-42C7-8CDA-D44EF07A7F2F}" srcOrd="9" destOrd="0" presId="urn:microsoft.com/office/officeart/2018/2/layout/IconCircleList"/>
    <dgm:cxn modelId="{1539643F-8001-FE4B-8488-106185BFBC53}" type="presParOf" srcId="{9B597855-4081-43DE-9764-D030F85DEFE8}" destId="{E32C57FA-5EEC-4D98-A1B3-56B1B8B3CE4A}" srcOrd="10" destOrd="0" presId="urn:microsoft.com/office/officeart/2018/2/layout/IconCircleList"/>
    <dgm:cxn modelId="{101CEA83-647B-0744-B782-78BF87E592F0}" type="presParOf" srcId="{E32C57FA-5EEC-4D98-A1B3-56B1B8B3CE4A}" destId="{0DC26F66-D31D-4395-AD93-5C99B2F8DCCE}" srcOrd="0" destOrd="0" presId="urn:microsoft.com/office/officeart/2018/2/layout/IconCircleList"/>
    <dgm:cxn modelId="{4CC491AB-007C-D44A-B2CB-866CE765148E}" type="presParOf" srcId="{E32C57FA-5EEC-4D98-A1B3-56B1B8B3CE4A}" destId="{53C99E10-A37E-4DAE-A5C3-E320A8787BE6}" srcOrd="1" destOrd="0" presId="urn:microsoft.com/office/officeart/2018/2/layout/IconCircleList"/>
    <dgm:cxn modelId="{668B7889-CF9B-4A4F-8035-7023A430174C}" type="presParOf" srcId="{E32C57FA-5EEC-4D98-A1B3-56B1B8B3CE4A}" destId="{CCE0CED7-2BBF-4461-8D8C-EAC0AEA0D3CD}" srcOrd="2" destOrd="0" presId="urn:microsoft.com/office/officeart/2018/2/layout/IconCircleList"/>
    <dgm:cxn modelId="{BA514400-DAFD-E749-951D-A1700CAD92BA}" type="presParOf" srcId="{E32C57FA-5EEC-4D98-A1B3-56B1B8B3CE4A}" destId="{4314F8E3-419E-4558-94E9-FD81BDB531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F4F68E-6E75-BE45-9FE9-40868DA92D4F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F1CDE1A-1AC2-F740-9027-A66295F3F9C5}">
      <dgm:prSet phldrT="[Text]" custT="1"/>
      <dgm:spPr/>
      <dgm:t>
        <a:bodyPr/>
        <a:lstStyle/>
        <a:p>
          <a:r>
            <a:rPr lang="en-US" sz="2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Dataset source</a:t>
          </a:r>
        </a:p>
      </dgm:t>
    </dgm:pt>
    <dgm:pt modelId="{D60932AA-4573-2D4B-8DDC-859795479B0D}" type="parTrans" cxnId="{80DD63B4-578E-8E45-AB15-405F8CA3EED0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F05642E-1B70-7C4F-AACA-C9071E556B2B}" type="sibTrans" cxnId="{80DD63B4-578E-8E45-AB15-405F8CA3EED0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DFDADB7-B3F3-7243-8BC7-751296BE2570}">
      <dgm:prSet phldrT="[Text]" custT="1"/>
      <dgm:spPr/>
      <dgm:t>
        <a:bodyPr/>
        <a:lstStyle/>
        <a:p>
          <a:r>
            <a:rPr lang="en-US" sz="2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Visualize</a:t>
          </a:r>
        </a:p>
      </dgm:t>
    </dgm:pt>
    <dgm:pt modelId="{AC19A22A-5C64-1A41-A672-4EF93C186E0D}" type="parTrans" cxnId="{E892E923-FA63-4047-B9F8-1A48CDC402AC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C0D0667-5874-3A43-BB67-814A6EBDA8AC}" type="sibTrans" cxnId="{E892E923-FA63-4047-B9F8-1A48CDC402AC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775974B6-530C-2949-983A-A92EFDD00A11}">
      <dgm:prSet phldrT="[Text]" custT="1"/>
      <dgm:spPr/>
      <dgm:t>
        <a:bodyPr/>
        <a:lstStyle/>
        <a:p>
          <a:r>
            <a:rPr lang="en-US" sz="2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Transfer files to Oracle BDCE</a:t>
          </a:r>
        </a:p>
      </dgm:t>
    </dgm:pt>
    <dgm:pt modelId="{EE3B1AEF-C0BA-FB41-A268-4F5919694CF1}" type="parTrans" cxnId="{0700DA2E-2BC5-6C4E-878E-028E0095D6EB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B1ADBB4-2431-A249-8B0F-390000BE5523}" type="sibTrans" cxnId="{0700DA2E-2BC5-6C4E-878E-028E0095D6EB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B421211-795C-3A49-B9EB-6FD216337A72}">
      <dgm:prSet phldrT="[Text]" custT="1"/>
      <dgm:spPr/>
      <dgm:t>
        <a:bodyPr/>
        <a:lstStyle/>
        <a:p>
          <a:r>
            <a:rPr lang="en-US" sz="2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Store data</a:t>
          </a:r>
        </a:p>
      </dgm:t>
    </dgm:pt>
    <dgm:pt modelId="{0C51157B-6D4A-264F-A79E-B056B7C0D981}" type="parTrans" cxnId="{C2F59BA9-E950-504D-8FD7-5CC4791B369F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15B87A3-D9B3-D140-B867-75DF546D36A9}" type="sibTrans" cxnId="{C2F59BA9-E950-504D-8FD7-5CC4791B369F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3DD93A9-3551-8844-B8A0-E8CAEE395206}">
      <dgm:prSet phldrT="[Text]" custT="1"/>
      <dgm:spPr/>
      <dgm:t>
        <a:bodyPr/>
        <a:lstStyle/>
        <a:p>
          <a:r>
            <a:rPr lang="en-US" sz="2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Query the data</a:t>
          </a:r>
        </a:p>
      </dgm:t>
    </dgm:pt>
    <dgm:pt modelId="{667D7639-561D-0240-8BE7-0EF1C3D8289E}" type="parTrans" cxnId="{19CFD26F-BBDC-8649-A4F6-9A48C5EEAEA1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6821B3B-50EA-A740-BCDA-A320614AE892}" type="sibTrans" cxnId="{19CFD26F-BBDC-8649-A4F6-9A48C5EEAEA1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7B61F341-A275-DE46-BB11-DA1FC15CEDB7}">
      <dgm:prSet phldrT="[Text]" custT="1"/>
      <dgm:spPr/>
      <dgm:t>
        <a:bodyPr/>
        <a:lstStyle/>
        <a:p>
          <a:r>
            <a:rPr lang="en-US" sz="2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Download files</a:t>
          </a:r>
        </a:p>
      </dgm:t>
    </dgm:pt>
    <dgm:pt modelId="{8FEBF6DA-E8B8-D749-8B5C-D93551D0979B}" type="sibTrans" cxnId="{707D5694-33BA-0A4D-B70B-0F44C8157125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D0F9064-5CB6-9D43-B8CD-DA4F5682731D}" type="parTrans" cxnId="{707D5694-33BA-0A4D-B70B-0F44C8157125}">
      <dgm:prSet/>
      <dgm:spPr/>
      <dgm:t>
        <a:bodyPr/>
        <a:lstStyle/>
        <a:p>
          <a:endParaRPr lang="en-US" b="0" cap="none" spc="0">
            <a:ln w="0"/>
            <a:solidFill>
              <a:srgbClr val="00206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7E8A445-EF93-7749-92D4-9693152D9C01}" type="pres">
      <dgm:prSet presAssocID="{98F4F68E-6E75-BE45-9FE9-40868DA92D4F}" presName="Name0" presStyleCnt="0">
        <dgm:presLayoutVars>
          <dgm:dir/>
          <dgm:animLvl val="lvl"/>
          <dgm:resizeHandles val="exact"/>
        </dgm:presLayoutVars>
      </dgm:prSet>
      <dgm:spPr/>
    </dgm:pt>
    <dgm:pt modelId="{66DFA483-0D87-3B44-AE68-E1B05AEA10B4}" type="pres">
      <dgm:prSet presAssocID="{1DFDADB7-B3F3-7243-8BC7-751296BE2570}" presName="boxAndChildren" presStyleCnt="0"/>
      <dgm:spPr/>
    </dgm:pt>
    <dgm:pt modelId="{BECEF240-CC57-D847-ACFA-2EC64405F528}" type="pres">
      <dgm:prSet presAssocID="{1DFDADB7-B3F3-7243-8BC7-751296BE2570}" presName="parentTextBox" presStyleLbl="node1" presStyleIdx="0" presStyleCnt="6"/>
      <dgm:spPr/>
    </dgm:pt>
    <dgm:pt modelId="{541D6085-2BC3-3449-951D-31B3883B0C79}" type="pres">
      <dgm:prSet presAssocID="{46821B3B-50EA-A740-BCDA-A320614AE892}" presName="sp" presStyleCnt="0"/>
      <dgm:spPr/>
    </dgm:pt>
    <dgm:pt modelId="{E80341AD-E3D7-0C4A-A99B-3488E8FC0155}" type="pres">
      <dgm:prSet presAssocID="{A3DD93A9-3551-8844-B8A0-E8CAEE395206}" presName="arrowAndChildren" presStyleCnt="0"/>
      <dgm:spPr/>
    </dgm:pt>
    <dgm:pt modelId="{BE5E7477-60D0-EF4D-915B-496348EFC218}" type="pres">
      <dgm:prSet presAssocID="{A3DD93A9-3551-8844-B8A0-E8CAEE395206}" presName="parentTextArrow" presStyleLbl="node1" presStyleIdx="1" presStyleCnt="6"/>
      <dgm:spPr/>
    </dgm:pt>
    <dgm:pt modelId="{AA2CE67C-E930-A748-8D06-9009C561EF09}" type="pres">
      <dgm:prSet presAssocID="{215B87A3-D9B3-D140-B867-75DF546D36A9}" presName="sp" presStyleCnt="0"/>
      <dgm:spPr/>
    </dgm:pt>
    <dgm:pt modelId="{C6313545-58A6-464F-9390-62B1C8A19286}" type="pres">
      <dgm:prSet presAssocID="{2B421211-795C-3A49-B9EB-6FD216337A72}" presName="arrowAndChildren" presStyleCnt="0"/>
      <dgm:spPr/>
    </dgm:pt>
    <dgm:pt modelId="{81CD92E6-BC7D-C64B-9AC5-60A5CC557465}" type="pres">
      <dgm:prSet presAssocID="{2B421211-795C-3A49-B9EB-6FD216337A72}" presName="parentTextArrow" presStyleLbl="node1" presStyleIdx="2" presStyleCnt="6"/>
      <dgm:spPr/>
    </dgm:pt>
    <dgm:pt modelId="{A6BB07F7-D1BA-1649-8001-71E37F1986DC}" type="pres">
      <dgm:prSet presAssocID="{2B1ADBB4-2431-A249-8B0F-390000BE5523}" presName="sp" presStyleCnt="0"/>
      <dgm:spPr/>
    </dgm:pt>
    <dgm:pt modelId="{4B458EA4-A15E-314D-B3FD-8A8277FAA40B}" type="pres">
      <dgm:prSet presAssocID="{775974B6-530C-2949-983A-A92EFDD00A11}" presName="arrowAndChildren" presStyleCnt="0"/>
      <dgm:spPr/>
    </dgm:pt>
    <dgm:pt modelId="{52048D50-95FA-F344-9027-2E50E8CEA6A3}" type="pres">
      <dgm:prSet presAssocID="{775974B6-530C-2949-983A-A92EFDD00A11}" presName="parentTextArrow" presStyleLbl="node1" presStyleIdx="3" presStyleCnt="6"/>
      <dgm:spPr/>
    </dgm:pt>
    <dgm:pt modelId="{BF8D9D24-18A1-5346-8436-D63385A7878F}" type="pres">
      <dgm:prSet presAssocID="{8FEBF6DA-E8B8-D749-8B5C-D93551D0979B}" presName="sp" presStyleCnt="0"/>
      <dgm:spPr/>
    </dgm:pt>
    <dgm:pt modelId="{F6325BD7-6F02-F04D-A2F1-BF9BEB06A5DA}" type="pres">
      <dgm:prSet presAssocID="{7B61F341-A275-DE46-BB11-DA1FC15CEDB7}" presName="arrowAndChildren" presStyleCnt="0"/>
      <dgm:spPr/>
    </dgm:pt>
    <dgm:pt modelId="{43F4FF7F-70A2-264A-B3B6-56F6895C2623}" type="pres">
      <dgm:prSet presAssocID="{7B61F341-A275-DE46-BB11-DA1FC15CEDB7}" presName="parentTextArrow" presStyleLbl="node1" presStyleIdx="4" presStyleCnt="6"/>
      <dgm:spPr/>
    </dgm:pt>
    <dgm:pt modelId="{C0E556BC-A963-4A4B-9207-1B9E58592537}" type="pres">
      <dgm:prSet presAssocID="{CF05642E-1B70-7C4F-AACA-C9071E556B2B}" presName="sp" presStyleCnt="0"/>
      <dgm:spPr/>
    </dgm:pt>
    <dgm:pt modelId="{0F483A44-047A-7D46-B80B-A8A5A16A95E9}" type="pres">
      <dgm:prSet presAssocID="{BF1CDE1A-1AC2-F740-9027-A66295F3F9C5}" presName="arrowAndChildren" presStyleCnt="0"/>
      <dgm:spPr/>
    </dgm:pt>
    <dgm:pt modelId="{34145791-FF53-A849-BCF5-7D9B77B5679E}" type="pres">
      <dgm:prSet presAssocID="{BF1CDE1A-1AC2-F740-9027-A66295F3F9C5}" presName="parentTextArrow" presStyleLbl="node1" presStyleIdx="5" presStyleCnt="6"/>
      <dgm:spPr/>
    </dgm:pt>
  </dgm:ptLst>
  <dgm:cxnLst>
    <dgm:cxn modelId="{0180BF20-37D9-2747-920E-D479A1C4B485}" type="presOf" srcId="{98F4F68E-6E75-BE45-9FE9-40868DA92D4F}" destId="{D7E8A445-EF93-7749-92D4-9693152D9C01}" srcOrd="0" destOrd="0" presId="urn:microsoft.com/office/officeart/2005/8/layout/process4"/>
    <dgm:cxn modelId="{E892E923-FA63-4047-B9F8-1A48CDC402AC}" srcId="{98F4F68E-6E75-BE45-9FE9-40868DA92D4F}" destId="{1DFDADB7-B3F3-7243-8BC7-751296BE2570}" srcOrd="5" destOrd="0" parTransId="{AC19A22A-5C64-1A41-A672-4EF93C186E0D}" sibTransId="{BC0D0667-5874-3A43-BB67-814A6EBDA8AC}"/>
    <dgm:cxn modelId="{0700DA2E-2BC5-6C4E-878E-028E0095D6EB}" srcId="{98F4F68E-6E75-BE45-9FE9-40868DA92D4F}" destId="{775974B6-530C-2949-983A-A92EFDD00A11}" srcOrd="2" destOrd="0" parTransId="{EE3B1AEF-C0BA-FB41-A268-4F5919694CF1}" sibTransId="{2B1ADBB4-2431-A249-8B0F-390000BE5523}"/>
    <dgm:cxn modelId="{770E753D-10C6-7F4E-B444-AA7569FC624B}" type="presOf" srcId="{2B421211-795C-3A49-B9EB-6FD216337A72}" destId="{81CD92E6-BC7D-C64B-9AC5-60A5CC557465}" srcOrd="0" destOrd="0" presId="urn:microsoft.com/office/officeart/2005/8/layout/process4"/>
    <dgm:cxn modelId="{E072F143-B564-3F43-B6E1-BF542D0ECCC7}" type="presOf" srcId="{775974B6-530C-2949-983A-A92EFDD00A11}" destId="{52048D50-95FA-F344-9027-2E50E8CEA6A3}" srcOrd="0" destOrd="0" presId="urn:microsoft.com/office/officeart/2005/8/layout/process4"/>
    <dgm:cxn modelId="{67B21557-2ECC-5F48-BF2D-31F59CBB5BBD}" type="presOf" srcId="{BF1CDE1A-1AC2-F740-9027-A66295F3F9C5}" destId="{34145791-FF53-A849-BCF5-7D9B77B5679E}" srcOrd="0" destOrd="0" presId="urn:microsoft.com/office/officeart/2005/8/layout/process4"/>
    <dgm:cxn modelId="{19CFD26F-BBDC-8649-A4F6-9A48C5EEAEA1}" srcId="{98F4F68E-6E75-BE45-9FE9-40868DA92D4F}" destId="{A3DD93A9-3551-8844-B8A0-E8CAEE395206}" srcOrd="4" destOrd="0" parTransId="{667D7639-561D-0240-8BE7-0EF1C3D8289E}" sibTransId="{46821B3B-50EA-A740-BCDA-A320614AE892}"/>
    <dgm:cxn modelId="{E6C8F579-7D16-5449-B808-C93A138E2AE0}" type="presOf" srcId="{A3DD93A9-3551-8844-B8A0-E8CAEE395206}" destId="{BE5E7477-60D0-EF4D-915B-496348EFC218}" srcOrd="0" destOrd="0" presId="urn:microsoft.com/office/officeart/2005/8/layout/process4"/>
    <dgm:cxn modelId="{707D5694-33BA-0A4D-B70B-0F44C8157125}" srcId="{98F4F68E-6E75-BE45-9FE9-40868DA92D4F}" destId="{7B61F341-A275-DE46-BB11-DA1FC15CEDB7}" srcOrd="1" destOrd="0" parTransId="{BD0F9064-5CB6-9D43-B8CD-DA4F5682731D}" sibTransId="{8FEBF6DA-E8B8-D749-8B5C-D93551D0979B}"/>
    <dgm:cxn modelId="{C2F59BA9-E950-504D-8FD7-5CC4791B369F}" srcId="{98F4F68E-6E75-BE45-9FE9-40868DA92D4F}" destId="{2B421211-795C-3A49-B9EB-6FD216337A72}" srcOrd="3" destOrd="0" parTransId="{0C51157B-6D4A-264F-A79E-B056B7C0D981}" sibTransId="{215B87A3-D9B3-D140-B867-75DF546D36A9}"/>
    <dgm:cxn modelId="{80DD63B4-578E-8E45-AB15-405F8CA3EED0}" srcId="{98F4F68E-6E75-BE45-9FE9-40868DA92D4F}" destId="{BF1CDE1A-1AC2-F740-9027-A66295F3F9C5}" srcOrd="0" destOrd="0" parTransId="{D60932AA-4573-2D4B-8DDC-859795479B0D}" sibTransId="{CF05642E-1B70-7C4F-AACA-C9071E556B2B}"/>
    <dgm:cxn modelId="{F4E5D8B5-D811-134F-8DF5-CA4105118F84}" type="presOf" srcId="{7B61F341-A275-DE46-BB11-DA1FC15CEDB7}" destId="{43F4FF7F-70A2-264A-B3B6-56F6895C2623}" srcOrd="0" destOrd="0" presId="urn:microsoft.com/office/officeart/2005/8/layout/process4"/>
    <dgm:cxn modelId="{05D452D4-84FD-1B4A-BE6E-7C64F9C9F063}" type="presOf" srcId="{1DFDADB7-B3F3-7243-8BC7-751296BE2570}" destId="{BECEF240-CC57-D847-ACFA-2EC64405F528}" srcOrd="0" destOrd="0" presId="urn:microsoft.com/office/officeart/2005/8/layout/process4"/>
    <dgm:cxn modelId="{BF5F37D9-1AC9-6F42-A955-2B101BAE5754}" type="presParOf" srcId="{D7E8A445-EF93-7749-92D4-9693152D9C01}" destId="{66DFA483-0D87-3B44-AE68-E1B05AEA10B4}" srcOrd="0" destOrd="0" presId="urn:microsoft.com/office/officeart/2005/8/layout/process4"/>
    <dgm:cxn modelId="{BD022FE5-2DFA-F84B-A4B4-948F978ED85F}" type="presParOf" srcId="{66DFA483-0D87-3B44-AE68-E1B05AEA10B4}" destId="{BECEF240-CC57-D847-ACFA-2EC64405F528}" srcOrd="0" destOrd="0" presId="urn:microsoft.com/office/officeart/2005/8/layout/process4"/>
    <dgm:cxn modelId="{A23A85DD-D24A-8F46-AA1E-30DF3F995B18}" type="presParOf" srcId="{D7E8A445-EF93-7749-92D4-9693152D9C01}" destId="{541D6085-2BC3-3449-951D-31B3883B0C79}" srcOrd="1" destOrd="0" presId="urn:microsoft.com/office/officeart/2005/8/layout/process4"/>
    <dgm:cxn modelId="{2F97E083-8134-9846-93D0-131E32DD34EF}" type="presParOf" srcId="{D7E8A445-EF93-7749-92D4-9693152D9C01}" destId="{E80341AD-E3D7-0C4A-A99B-3488E8FC0155}" srcOrd="2" destOrd="0" presId="urn:microsoft.com/office/officeart/2005/8/layout/process4"/>
    <dgm:cxn modelId="{2553781B-A25B-354F-929B-96470B6E7EA1}" type="presParOf" srcId="{E80341AD-E3D7-0C4A-A99B-3488E8FC0155}" destId="{BE5E7477-60D0-EF4D-915B-496348EFC218}" srcOrd="0" destOrd="0" presId="urn:microsoft.com/office/officeart/2005/8/layout/process4"/>
    <dgm:cxn modelId="{E4ACA0CF-FDD4-9046-B0AF-15F24AFF4FA7}" type="presParOf" srcId="{D7E8A445-EF93-7749-92D4-9693152D9C01}" destId="{AA2CE67C-E930-A748-8D06-9009C561EF09}" srcOrd="3" destOrd="0" presId="urn:microsoft.com/office/officeart/2005/8/layout/process4"/>
    <dgm:cxn modelId="{611DAA4C-DD6D-D248-8D1C-4C81BC92A2ED}" type="presParOf" srcId="{D7E8A445-EF93-7749-92D4-9693152D9C01}" destId="{C6313545-58A6-464F-9390-62B1C8A19286}" srcOrd="4" destOrd="0" presId="urn:microsoft.com/office/officeart/2005/8/layout/process4"/>
    <dgm:cxn modelId="{FE4BA2C3-91F0-1647-BB5F-63ECF8D210E3}" type="presParOf" srcId="{C6313545-58A6-464F-9390-62B1C8A19286}" destId="{81CD92E6-BC7D-C64B-9AC5-60A5CC557465}" srcOrd="0" destOrd="0" presId="urn:microsoft.com/office/officeart/2005/8/layout/process4"/>
    <dgm:cxn modelId="{909292C9-115C-8F42-9CE4-5D85EEC15A5C}" type="presParOf" srcId="{D7E8A445-EF93-7749-92D4-9693152D9C01}" destId="{A6BB07F7-D1BA-1649-8001-71E37F1986DC}" srcOrd="5" destOrd="0" presId="urn:microsoft.com/office/officeart/2005/8/layout/process4"/>
    <dgm:cxn modelId="{6E258C14-C03B-064D-823C-01BD062EFFD2}" type="presParOf" srcId="{D7E8A445-EF93-7749-92D4-9693152D9C01}" destId="{4B458EA4-A15E-314D-B3FD-8A8277FAA40B}" srcOrd="6" destOrd="0" presId="urn:microsoft.com/office/officeart/2005/8/layout/process4"/>
    <dgm:cxn modelId="{91E16635-F1C8-3C42-B17C-E011935D842A}" type="presParOf" srcId="{4B458EA4-A15E-314D-B3FD-8A8277FAA40B}" destId="{52048D50-95FA-F344-9027-2E50E8CEA6A3}" srcOrd="0" destOrd="0" presId="urn:microsoft.com/office/officeart/2005/8/layout/process4"/>
    <dgm:cxn modelId="{E70F3A21-2EE5-D349-BFDA-5579E19C1512}" type="presParOf" srcId="{D7E8A445-EF93-7749-92D4-9693152D9C01}" destId="{BF8D9D24-18A1-5346-8436-D63385A7878F}" srcOrd="7" destOrd="0" presId="urn:microsoft.com/office/officeart/2005/8/layout/process4"/>
    <dgm:cxn modelId="{A3CAE48B-F9A0-EF46-8509-67F73D7CB947}" type="presParOf" srcId="{D7E8A445-EF93-7749-92D4-9693152D9C01}" destId="{F6325BD7-6F02-F04D-A2F1-BF9BEB06A5DA}" srcOrd="8" destOrd="0" presId="urn:microsoft.com/office/officeart/2005/8/layout/process4"/>
    <dgm:cxn modelId="{3E439EE3-4FEE-FB46-A3E2-938EDB3A5CCC}" type="presParOf" srcId="{F6325BD7-6F02-F04D-A2F1-BF9BEB06A5DA}" destId="{43F4FF7F-70A2-264A-B3B6-56F6895C2623}" srcOrd="0" destOrd="0" presId="urn:microsoft.com/office/officeart/2005/8/layout/process4"/>
    <dgm:cxn modelId="{CC331A16-CE14-D74C-B14C-E823D4EA0559}" type="presParOf" srcId="{D7E8A445-EF93-7749-92D4-9693152D9C01}" destId="{C0E556BC-A963-4A4B-9207-1B9E58592537}" srcOrd="9" destOrd="0" presId="urn:microsoft.com/office/officeart/2005/8/layout/process4"/>
    <dgm:cxn modelId="{6F9788B3-D78A-0A4F-8DE2-CCCAF4E4DA35}" type="presParOf" srcId="{D7E8A445-EF93-7749-92D4-9693152D9C01}" destId="{0F483A44-047A-7D46-B80B-A8A5A16A95E9}" srcOrd="10" destOrd="0" presId="urn:microsoft.com/office/officeart/2005/8/layout/process4"/>
    <dgm:cxn modelId="{DA086660-92E5-1C49-BB36-A73DD4B688E9}" type="presParOf" srcId="{0F483A44-047A-7D46-B80B-A8A5A16A95E9}" destId="{34145791-FF53-A849-BCF5-7D9B77B5679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6F6E-762A-47B6-8BD3-12CFBA5551C0}">
      <dsp:nvSpPr>
        <dsp:cNvPr id="0" name=""/>
        <dsp:cNvSpPr/>
      </dsp:nvSpPr>
      <dsp:spPr>
        <a:xfrm>
          <a:off x="48899" y="96610"/>
          <a:ext cx="991742" cy="9917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E895D-B8F9-4F0C-8221-1F826F25B1AB}">
      <dsp:nvSpPr>
        <dsp:cNvPr id="0" name=""/>
        <dsp:cNvSpPr/>
      </dsp:nvSpPr>
      <dsp:spPr>
        <a:xfrm>
          <a:off x="245228" y="352646"/>
          <a:ext cx="575210" cy="575210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79B0-D85D-4BB6-A912-AF1DF7C2F05E}">
      <dsp:nvSpPr>
        <dsp:cNvPr id="0" name=""/>
        <dsp:cNvSpPr/>
      </dsp:nvSpPr>
      <dsp:spPr>
        <a:xfrm>
          <a:off x="1289908" y="116405"/>
          <a:ext cx="3419298" cy="99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entury Gothic" panose="020B0502020202020204" pitchFamily="34" charset="0"/>
              <a:cs typeface="Times New Roman" panose="02020603050405020304" pitchFamily="18" charset="0"/>
            </a:rPr>
            <a:t>Cluster version: Hadoop 2.7.1.2.4.2.0-258</a:t>
          </a:r>
        </a:p>
      </dsp:txBody>
      <dsp:txXfrm>
        <a:off x="1289908" y="116405"/>
        <a:ext cx="3419298" cy="991742"/>
      </dsp:txXfrm>
    </dsp:sp>
    <dsp:sp modelId="{D099B666-A42A-426F-B4BD-2F171C5E6A0F}">
      <dsp:nvSpPr>
        <dsp:cNvPr id="0" name=""/>
        <dsp:cNvSpPr/>
      </dsp:nvSpPr>
      <dsp:spPr>
        <a:xfrm>
          <a:off x="5040513" y="48847"/>
          <a:ext cx="991742" cy="9917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2BE5C-179B-41B5-940C-819D6285CB13}">
      <dsp:nvSpPr>
        <dsp:cNvPr id="0" name=""/>
        <dsp:cNvSpPr/>
      </dsp:nvSpPr>
      <dsp:spPr>
        <a:xfrm>
          <a:off x="5117369" y="94764"/>
          <a:ext cx="873054" cy="91297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C17C6-62A2-4D90-BB47-DC5BB7DD80B3}">
      <dsp:nvSpPr>
        <dsp:cNvPr id="0" name=""/>
        <dsp:cNvSpPr/>
      </dsp:nvSpPr>
      <dsp:spPr>
        <a:xfrm>
          <a:off x="6647642" y="0"/>
          <a:ext cx="2081234" cy="99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entury Gothic" panose="020B0502020202020204" pitchFamily="34" charset="0"/>
              <a:cs typeface="Times New Roman" panose="02020603050405020304" pitchFamily="18" charset="0"/>
            </a:rPr>
            <a:t>Cluster number of nodes: 3</a:t>
          </a:r>
        </a:p>
      </dsp:txBody>
      <dsp:txXfrm>
        <a:off x="6647642" y="0"/>
        <a:ext cx="2081234" cy="991742"/>
      </dsp:txXfrm>
    </dsp:sp>
    <dsp:sp modelId="{A5B75333-AFB0-450C-A717-6D7BB3ED9EE2}">
      <dsp:nvSpPr>
        <dsp:cNvPr id="0" name=""/>
        <dsp:cNvSpPr/>
      </dsp:nvSpPr>
      <dsp:spPr>
        <a:xfrm>
          <a:off x="96671" y="1652620"/>
          <a:ext cx="991742" cy="9917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0EA62-F8EF-4379-B02F-FE5A211DB64C}">
      <dsp:nvSpPr>
        <dsp:cNvPr id="0" name=""/>
        <dsp:cNvSpPr/>
      </dsp:nvSpPr>
      <dsp:spPr>
        <a:xfrm>
          <a:off x="304935" y="1876819"/>
          <a:ext cx="575210" cy="575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2A060-3679-477B-AEB7-8CD84E6B3D7C}">
      <dsp:nvSpPr>
        <dsp:cNvPr id="0" name=""/>
        <dsp:cNvSpPr/>
      </dsp:nvSpPr>
      <dsp:spPr>
        <a:xfrm>
          <a:off x="1479085" y="1604203"/>
          <a:ext cx="2337678" cy="99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entury Gothic" panose="020B0502020202020204" pitchFamily="34" charset="0"/>
              <a:cs typeface="Times New Roman" panose="02020603050405020304" pitchFamily="18" charset="0"/>
            </a:rPr>
            <a:t>CPU speed: 2.20 GHz </a:t>
          </a:r>
        </a:p>
      </dsp:txBody>
      <dsp:txXfrm>
        <a:off x="1479085" y="1604203"/>
        <a:ext cx="2337678" cy="991742"/>
      </dsp:txXfrm>
    </dsp:sp>
    <dsp:sp modelId="{D493EEEA-AF90-4FC4-9DE3-B18E107CA63F}">
      <dsp:nvSpPr>
        <dsp:cNvPr id="0" name=""/>
        <dsp:cNvSpPr/>
      </dsp:nvSpPr>
      <dsp:spPr>
        <a:xfrm>
          <a:off x="5192306" y="1795916"/>
          <a:ext cx="991742" cy="9917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E7F1B-24EE-4D65-B916-9013F9F7BDFB}">
      <dsp:nvSpPr>
        <dsp:cNvPr id="0" name=""/>
        <dsp:cNvSpPr/>
      </dsp:nvSpPr>
      <dsp:spPr>
        <a:xfrm>
          <a:off x="5400571" y="2004182"/>
          <a:ext cx="575210" cy="575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9C18F-A3AD-4404-A4F4-C82676895ED2}">
      <dsp:nvSpPr>
        <dsp:cNvPr id="0" name=""/>
        <dsp:cNvSpPr/>
      </dsp:nvSpPr>
      <dsp:spPr>
        <a:xfrm flipH="1">
          <a:off x="6645901" y="1747678"/>
          <a:ext cx="3404454" cy="99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entury Gothic" panose="020B0502020202020204" pitchFamily="34" charset="0"/>
              <a:cs typeface="Times New Roman" panose="02020603050405020304" pitchFamily="18" charset="0"/>
            </a:rPr>
            <a:t>HDFS Capacity: 1003.6 GB</a:t>
          </a:r>
        </a:p>
      </dsp:txBody>
      <dsp:txXfrm>
        <a:off x="6645901" y="1747678"/>
        <a:ext cx="3404454" cy="991742"/>
      </dsp:txXfrm>
    </dsp:sp>
    <dsp:sp modelId="{1D20D7C8-878E-46B2-BD2A-CE8020F4E71B}">
      <dsp:nvSpPr>
        <dsp:cNvPr id="0" name=""/>
        <dsp:cNvSpPr/>
      </dsp:nvSpPr>
      <dsp:spPr>
        <a:xfrm>
          <a:off x="120552" y="3196679"/>
          <a:ext cx="991742" cy="99174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5EDC8-26FE-4B86-9D16-F44F78FF6D41}">
      <dsp:nvSpPr>
        <dsp:cNvPr id="0" name=""/>
        <dsp:cNvSpPr/>
      </dsp:nvSpPr>
      <dsp:spPr>
        <a:xfrm>
          <a:off x="281052" y="3393009"/>
          <a:ext cx="575210" cy="575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627B6-FD66-4D6D-9C7B-0B4EA4099ED7}">
      <dsp:nvSpPr>
        <dsp:cNvPr id="0" name=""/>
        <dsp:cNvSpPr/>
      </dsp:nvSpPr>
      <dsp:spPr>
        <a:xfrm>
          <a:off x="1435207" y="3193357"/>
          <a:ext cx="2465315" cy="99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entury Gothic" panose="020B0502020202020204" pitchFamily="34" charset="0"/>
              <a:cs typeface="Times New Roman" panose="02020603050405020304" pitchFamily="18" charset="0"/>
            </a:rPr>
            <a:t>Memory: 241.821 GB</a:t>
          </a:r>
        </a:p>
      </dsp:txBody>
      <dsp:txXfrm>
        <a:off x="1435207" y="3193357"/>
        <a:ext cx="2465315" cy="991742"/>
      </dsp:txXfrm>
    </dsp:sp>
    <dsp:sp modelId="{0DC26F66-D31D-4395-AD93-5C99B2F8DCCE}">
      <dsp:nvSpPr>
        <dsp:cNvPr id="0" name=""/>
        <dsp:cNvSpPr/>
      </dsp:nvSpPr>
      <dsp:spPr>
        <a:xfrm>
          <a:off x="5268382" y="3363867"/>
          <a:ext cx="991742" cy="9917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99E10-A37E-4DAE-A5C3-E320A8787BE6}">
      <dsp:nvSpPr>
        <dsp:cNvPr id="0" name=""/>
        <dsp:cNvSpPr/>
      </dsp:nvSpPr>
      <dsp:spPr>
        <a:xfrm>
          <a:off x="5482331" y="3607953"/>
          <a:ext cx="575210" cy="57521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4F8E3-419E-4558-94E9-FD81BDB53131}">
      <dsp:nvSpPr>
        <dsp:cNvPr id="0" name=""/>
        <dsp:cNvSpPr/>
      </dsp:nvSpPr>
      <dsp:spPr>
        <a:xfrm>
          <a:off x="6587272" y="3415358"/>
          <a:ext cx="4264252" cy="99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entury Gothic" panose="020B0502020202020204" pitchFamily="34" charset="0"/>
              <a:cs typeface="Times New Roman" panose="02020603050405020304" pitchFamily="18" charset="0"/>
            </a:rPr>
            <a:t>Hive Version: Apache Hive 1.2.1000.2.4.2.0-258</a:t>
          </a:r>
        </a:p>
      </dsp:txBody>
      <dsp:txXfrm>
        <a:off x="6587272" y="3415358"/>
        <a:ext cx="4264252" cy="991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EF240-CC57-D847-ACFA-2EC64405F528}">
      <dsp:nvSpPr>
        <dsp:cNvPr id="0" name=""/>
        <dsp:cNvSpPr/>
      </dsp:nvSpPr>
      <dsp:spPr>
        <a:xfrm>
          <a:off x="0" y="5026535"/>
          <a:ext cx="6340211" cy="6597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Visualize</a:t>
          </a:r>
        </a:p>
      </dsp:txBody>
      <dsp:txXfrm>
        <a:off x="0" y="5026535"/>
        <a:ext cx="6340211" cy="659730"/>
      </dsp:txXfrm>
    </dsp:sp>
    <dsp:sp modelId="{BE5E7477-60D0-EF4D-915B-496348EFC218}">
      <dsp:nvSpPr>
        <dsp:cNvPr id="0" name=""/>
        <dsp:cNvSpPr/>
      </dsp:nvSpPr>
      <dsp:spPr>
        <a:xfrm rot="10800000">
          <a:off x="0" y="4021766"/>
          <a:ext cx="6340211" cy="101466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Query the data</a:t>
          </a:r>
        </a:p>
      </dsp:txBody>
      <dsp:txXfrm rot="10800000">
        <a:off x="0" y="4021766"/>
        <a:ext cx="6340211" cy="659298"/>
      </dsp:txXfrm>
    </dsp:sp>
    <dsp:sp modelId="{81CD92E6-BC7D-C64B-9AC5-60A5CC557465}">
      <dsp:nvSpPr>
        <dsp:cNvPr id="0" name=""/>
        <dsp:cNvSpPr/>
      </dsp:nvSpPr>
      <dsp:spPr>
        <a:xfrm rot="10800000">
          <a:off x="0" y="3016997"/>
          <a:ext cx="6340211" cy="101466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Store data</a:t>
          </a:r>
        </a:p>
      </dsp:txBody>
      <dsp:txXfrm rot="10800000">
        <a:off x="0" y="3016997"/>
        <a:ext cx="6340211" cy="659298"/>
      </dsp:txXfrm>
    </dsp:sp>
    <dsp:sp modelId="{52048D50-95FA-F344-9027-2E50E8CEA6A3}">
      <dsp:nvSpPr>
        <dsp:cNvPr id="0" name=""/>
        <dsp:cNvSpPr/>
      </dsp:nvSpPr>
      <dsp:spPr>
        <a:xfrm rot="10800000">
          <a:off x="0" y="2012228"/>
          <a:ext cx="6340211" cy="101466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Transfer files to Oracle BDCE</a:t>
          </a:r>
        </a:p>
      </dsp:txBody>
      <dsp:txXfrm rot="10800000">
        <a:off x="0" y="2012228"/>
        <a:ext cx="6340211" cy="659298"/>
      </dsp:txXfrm>
    </dsp:sp>
    <dsp:sp modelId="{43F4FF7F-70A2-264A-B3B6-56F6895C2623}">
      <dsp:nvSpPr>
        <dsp:cNvPr id="0" name=""/>
        <dsp:cNvSpPr/>
      </dsp:nvSpPr>
      <dsp:spPr>
        <a:xfrm rot="10800000">
          <a:off x="0" y="1007459"/>
          <a:ext cx="6340211" cy="101466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Download files</a:t>
          </a:r>
        </a:p>
      </dsp:txBody>
      <dsp:txXfrm rot="10800000">
        <a:off x="0" y="1007459"/>
        <a:ext cx="6340211" cy="659298"/>
      </dsp:txXfrm>
    </dsp:sp>
    <dsp:sp modelId="{34145791-FF53-A849-BCF5-7D9B77B5679E}">
      <dsp:nvSpPr>
        <dsp:cNvPr id="0" name=""/>
        <dsp:cNvSpPr/>
      </dsp:nvSpPr>
      <dsp:spPr>
        <a:xfrm rot="10800000">
          <a:off x="0" y="2691"/>
          <a:ext cx="6340211" cy="101466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rPr>
            <a:t>Dataset source</a:t>
          </a:r>
        </a:p>
      </dsp:txBody>
      <dsp:txXfrm rot="10800000">
        <a:off x="0" y="2691"/>
        <a:ext cx="6340211" cy="65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10C68-8CD8-AD49-8078-FEC6E9D16FB9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C984D-47C8-7A46-9D31-62E1CC1B4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1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4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6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7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7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5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1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6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6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rive.google.com/open?id=1RnCDN_1Th4bZaHYwLL6KRy0grJtpZcW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marcocardinale.blogspot.com/2014/07/tips-for-job-applicants.html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openclipart.org/detail/106879/70a029" TargetMode="External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pixabay.com/en/help-hand-isolated-charity-sticker-2655258/" TargetMode="External"/><Relationship Id="rId5" Type="http://schemas.openxmlformats.org/officeDocument/2006/relationships/hyperlink" Target="https://commons.wikimedia.org/wiki/File:Red_Silhouette_-_Traveler.svg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www.hpw.qld.gov.au/Procurement/ProcurementStrategy/About/Pages/Value.aspx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sarapis.org/what-is-data-preparedness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Samyuktha-M/5200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github-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board-chalk-school-1262378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orbert79.deviantart.com/art/Question-Mark-161381408" TargetMode="Externa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hyperlink" Target="https://public.opendatasoft.com/explore/dataset/airbnb-reviews/tab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sideairbnb.com/get-the-data.html" TargetMode="External"/><Relationship Id="rId5" Type="http://schemas.openxmlformats.org/officeDocument/2006/relationships/hyperlink" Target="https://public.opendatasoft.com/explore/dataset/airbnb-ratings/table/?disjunctive.city&amp;disjunctive.neighbourhood_cleansed&amp;sort=number_of_reviews" TargetMode="External"/><Relationship Id="rId4" Type="http://schemas.openxmlformats.org/officeDocument/2006/relationships/hyperlink" Target="https://www.kaggle.com/samyukthamurali/airbnb-ratings-dataset" TargetMode="External"/><Relationship Id="rId9" Type="http://schemas.openxmlformats.org/officeDocument/2006/relationships/hyperlink" Target="http://switchfromshapefile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8.png"/><Relationship Id="rId18" Type="http://schemas.openxmlformats.org/officeDocument/2006/relationships/hyperlink" Target="https://pixabay.com/en/speedometer-speed-meter-fast-power-1063350/" TargetMode="Externa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12" Type="http://schemas.openxmlformats.org/officeDocument/2006/relationships/hyperlink" Target="http://commons.wikimedia.org/wiki/File:Nuvola_apps_kalzium.svg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n.wikipedia.org/wiki/File:Apache_Hive_logo.svg" TargetMode="External"/><Relationship Id="rId20" Type="http://schemas.openxmlformats.org/officeDocument/2006/relationships/hyperlink" Target="https://commons.wikimedia.org/wiki/File:LibreOffice_6.1_Base_Icon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9.png"/><Relationship Id="rId10" Type="http://schemas.openxmlformats.org/officeDocument/2006/relationships/hyperlink" Target="http://pngimg.com/download/25960" TargetMode="External"/><Relationship Id="rId19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Relationship Id="rId14" Type="http://schemas.openxmlformats.org/officeDocument/2006/relationships/hyperlink" Target="https://pixabay.com/en/store-floppy-disk-data-icon-1103556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://www.nttdata-smis.com/case/" TargetMode="External"/><Relationship Id="rId18" Type="http://schemas.openxmlformats.org/officeDocument/2006/relationships/image" Target="../media/image27.png"/><Relationship Id="rId3" Type="http://schemas.openxmlformats.org/officeDocument/2006/relationships/diagramData" Target="../diagrams/data2.xml"/><Relationship Id="rId21" Type="http://schemas.openxmlformats.org/officeDocument/2006/relationships/hyperlink" Target="https://commons.wikimedia.org/wiki/File:Apache_Hive_logo.svg" TargetMode="External"/><Relationship Id="rId7" Type="http://schemas.microsoft.com/office/2007/relationships/diagramDrawing" Target="../diagrams/drawing2.xml"/><Relationship Id="rId12" Type="http://schemas.openxmlformats.org/officeDocument/2006/relationships/image" Target="../media/image24.png"/><Relationship Id="rId17" Type="http://schemas.openxmlformats.org/officeDocument/2006/relationships/hyperlink" Target="https://edshelf.com/tool/kaggle/" TargetMode="External"/><Relationship Id="rId2" Type="http://schemas.openxmlformats.org/officeDocument/2006/relationships/image" Target="../media/image2.jpg"/><Relationship Id="rId16" Type="http://schemas.openxmlformats.org/officeDocument/2006/relationships/image" Target="../media/image2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://parkcontrols.com/" TargetMode="External"/><Relationship Id="rId5" Type="http://schemas.openxmlformats.org/officeDocument/2006/relationships/diagramQuickStyle" Target="../diagrams/quickStyle2.xml"/><Relationship Id="rId15" Type="http://schemas.openxmlformats.org/officeDocument/2006/relationships/hyperlink" Target="https://www.iconsdb.com/green-icons/csv-icon.html" TargetMode="External"/><Relationship Id="rId10" Type="http://schemas.openxmlformats.org/officeDocument/2006/relationships/image" Target="../media/image23.png"/><Relationship Id="rId19" Type="http://schemas.openxmlformats.org/officeDocument/2006/relationships/hyperlink" Target="http://yayisol.com/bangalore-class/hadoop-training/" TargetMode="External"/><Relationship Id="rId4" Type="http://schemas.openxmlformats.org/officeDocument/2006/relationships/diagramLayout" Target="../diagrams/layout2.xml"/><Relationship Id="rId9" Type="http://schemas.openxmlformats.org/officeDocument/2006/relationships/hyperlink" Target="http://www.usatoday.com/story/tech/2015/02/11/airbnb-nyc-murraycox-insideairbnbcom/23187327/" TargetMode="Externa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clipground.com/world-wide-web-websites-clipart.html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ntrepreneur.com/article/235709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commons.wikimedia.org/wiki/File:Blue_computer_icon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" y="365126"/>
            <a:ext cx="8430928" cy="940770"/>
          </a:xfrm>
          <a:solidFill>
            <a:schemeClr val="bg1">
              <a:lumMod val="8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  <a:ea typeface="Ayuthaya" pitchFamily="2" charset="-34"/>
                <a:cs typeface="Ayuthaya" pitchFamily="2" charset="-34"/>
              </a:rPr>
              <a:t>AIRBNB DATA ANALYSIS USING HIVE 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537" y="5196840"/>
            <a:ext cx="4209097" cy="940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sz="2600" b="1" cap="all" dirty="0">
                <a:solidFill>
                  <a:srgbClr val="002060"/>
                </a:solidFill>
              </a:rPr>
              <a:t>Guided By: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sz="2600" cap="all" dirty="0">
                <a:solidFill>
                  <a:srgbClr val="002060"/>
                </a:solidFill>
              </a:rPr>
              <a:t>Prof </a:t>
            </a:r>
            <a:r>
              <a:rPr lang="en-US" sz="2600" cap="all" dirty="0" err="1">
                <a:solidFill>
                  <a:srgbClr val="002060"/>
                </a:solidFill>
              </a:rPr>
              <a:t>Jongwook</a:t>
            </a:r>
            <a:r>
              <a:rPr lang="en-US" sz="2600" cap="all" dirty="0">
                <a:solidFill>
                  <a:srgbClr val="002060"/>
                </a:solidFill>
              </a:rPr>
              <a:t> Woo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8752" y="4543840"/>
            <a:ext cx="72345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2400" b="1" u="sng" cap="all" dirty="0">
                <a:solidFill>
                  <a:srgbClr val="002060"/>
                </a:solidFill>
              </a:rPr>
              <a:t>CIS 5200| TERM Project Group 3,By:</a:t>
            </a:r>
          </a:p>
          <a:p>
            <a:pPr defTabSz="914400">
              <a:spcAft>
                <a:spcPts val="600"/>
              </a:spcAft>
            </a:pPr>
            <a:r>
              <a:rPr lang="en-US" sz="2400" b="1" cap="all" dirty="0">
                <a:solidFill>
                  <a:srgbClr val="002060"/>
                </a:solidFill>
              </a:rPr>
              <a:t>SAMYUKTHA MURALIDHARAN</a:t>
            </a:r>
          </a:p>
          <a:p>
            <a:pPr defTabSz="914400">
              <a:spcAft>
                <a:spcPts val="600"/>
              </a:spcAft>
            </a:pPr>
            <a:r>
              <a:rPr lang="en-US" sz="2400" b="1" cap="all" dirty="0" err="1">
                <a:solidFill>
                  <a:srgbClr val="002060"/>
                </a:solidFill>
              </a:rPr>
              <a:t>SanJANA</a:t>
            </a:r>
            <a:r>
              <a:rPr lang="en-US" sz="2400" b="1" cap="all" dirty="0">
                <a:solidFill>
                  <a:srgbClr val="002060"/>
                </a:solidFill>
              </a:rPr>
              <a:t> BODDIREDDY</a:t>
            </a:r>
          </a:p>
          <a:p>
            <a:pPr lvl="0" defTabSz="914400">
              <a:spcAft>
                <a:spcPts val="600"/>
              </a:spcAft>
            </a:pPr>
            <a:r>
              <a:rPr lang="en-US" sz="2400" b="1" cap="all" dirty="0">
                <a:solidFill>
                  <a:srgbClr val="002060"/>
                </a:solidFill>
              </a:rPr>
              <a:t>Shilpa </a:t>
            </a:r>
            <a:r>
              <a:rPr lang="en-US" sz="2400" b="1" cap="all" dirty="0" err="1">
                <a:solidFill>
                  <a:srgbClr val="002060"/>
                </a:solidFill>
              </a:rPr>
              <a:t>Konde</a:t>
            </a:r>
            <a:r>
              <a:rPr lang="en-US" sz="2400" b="1" cap="all" dirty="0">
                <a:solidFill>
                  <a:srgbClr val="002060"/>
                </a:solidFill>
              </a:rPr>
              <a:t> Deshmukh</a:t>
            </a:r>
          </a:p>
          <a:p>
            <a:pPr defTabSz="914400">
              <a:spcAft>
                <a:spcPts val="600"/>
              </a:spcAft>
            </a:pPr>
            <a:r>
              <a:rPr lang="en-US" sz="2400" b="1" cap="all" dirty="0">
                <a:solidFill>
                  <a:srgbClr val="002060"/>
                </a:solidFill>
                <a:cs typeface="Calibri" panose="020F0502020204030204"/>
              </a:rPr>
              <a:t>VERUSCA AIMIE CAPUNO</a:t>
            </a:r>
          </a:p>
        </p:txBody>
      </p:sp>
    </p:spTree>
    <p:extLst>
      <p:ext uri="{BB962C8B-B14F-4D97-AF65-F5344CB8AC3E}">
        <p14:creationId xmlns:p14="http://schemas.microsoft.com/office/powerpoint/2010/main" val="156508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1023" y="-3403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NYC Seasonality In Demand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7412F-2D7F-40D1-80B0-0B3A74DC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 link: </a:t>
            </a: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https://drive.google.com/open?id=1RnCDN_1Th4bZaHYwLL6KRy0grJtpZcW8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C08BB-DE14-491E-908F-E1B5B942F7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" y="655365"/>
            <a:ext cx="10260290" cy="45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NYC bookings over years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701ECB-6813-42D5-897E-602F6652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1" y="2492898"/>
            <a:ext cx="4023167" cy="1600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Gradually increasing from 2017 and bookings are maximum in 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28F61A-45D7-9643-AE46-9C8BF4291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481" y="344346"/>
            <a:ext cx="3465992" cy="1713053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Bookings Of NYC Properties Over Years</a:t>
            </a:r>
          </a:p>
        </p:txBody>
      </p:sp>
      <p:pic>
        <p:nvPicPr>
          <p:cNvPr id="4" name="Content Placeholder 3" descr="A close up of a map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9334" b="1"/>
          <a:stretch/>
        </p:blipFill>
        <p:spPr>
          <a:xfrm>
            <a:off x="4097438" y="648182"/>
            <a:ext cx="8020291" cy="54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7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2020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County Seasonality In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5378B-C78A-450B-8C6E-9E10C8CB998A}"/>
              </a:ext>
            </a:extLst>
          </p:cNvPr>
          <p:cNvSpPr txBox="1"/>
          <p:nvPr/>
        </p:nvSpPr>
        <p:spPr>
          <a:xfrm>
            <a:off x="348792" y="5742144"/>
            <a:ext cx="76734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Animation link:</a:t>
            </a:r>
          </a:p>
          <a:p>
            <a:r>
              <a:rPr lang="en-US" dirty="0"/>
              <a:t>https://drive.google.com/open?id=1fYHQPU-ofW9cfv0slyhra17tA5MbMSMH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DC197-6369-4ED7-97AB-01E1FE83AE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" y="945707"/>
            <a:ext cx="8832917" cy="4536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1F688-D80A-403E-9738-F1C961E85F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81" y="929256"/>
            <a:ext cx="2136154" cy="263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19109-01A8-4A4A-BD16-CBF9A8CC76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40" y="4065316"/>
            <a:ext cx="1121299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A8D484-5636-BE49-9D3C-5A41420B5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504" y="513112"/>
            <a:ext cx="3299602" cy="1778675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County Bookings Over Years</a:t>
            </a:r>
          </a:p>
        </p:txBody>
      </p:sp>
      <p:pic>
        <p:nvPicPr>
          <p:cNvPr id="5" name="Picture 4" descr="A close up of a map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0001"/>
          <a:stretch/>
        </p:blipFill>
        <p:spPr>
          <a:xfrm>
            <a:off x="3541853" y="457200"/>
            <a:ext cx="8264323" cy="51680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757C91-C490-E84E-8F6E-114FAD669F04}"/>
              </a:ext>
            </a:extLst>
          </p:cNvPr>
          <p:cNvSpPr txBox="1"/>
          <p:nvPr/>
        </p:nvSpPr>
        <p:spPr>
          <a:xfrm>
            <a:off x="126503" y="2847372"/>
            <a:ext cx="3149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Bookings are more in the first 6 months of 2017 and highest in August and September months of 2019</a:t>
            </a:r>
          </a:p>
        </p:txBody>
      </p:sp>
    </p:spTree>
    <p:extLst>
      <p:ext uri="{BB962C8B-B14F-4D97-AF65-F5344CB8AC3E}">
        <p14:creationId xmlns:p14="http://schemas.microsoft.com/office/powerpoint/2010/main" val="20297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F995C8-A8FD-A14B-AD16-C0AA2B66777D}"/>
              </a:ext>
            </a:extLst>
          </p:cNvPr>
          <p:cNvSpPr txBox="1"/>
          <p:nvPr/>
        </p:nvSpPr>
        <p:spPr>
          <a:xfrm>
            <a:off x="686766" y="9101"/>
            <a:ext cx="8113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Apartments In NYC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9E68D-A043-4E91-AAE0-223DBB451BAC}"/>
              </a:ext>
            </a:extLst>
          </p:cNvPr>
          <p:cNvSpPr txBox="1"/>
          <p:nvPr/>
        </p:nvSpPr>
        <p:spPr>
          <a:xfrm>
            <a:off x="754144" y="6004874"/>
            <a:ext cx="985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dirty="0"/>
              <a:t>https://drive.google.com/open?id=1D3hlrDOvhyDcu4KLB0emLMc0sAxZuoBW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12C04-3FFC-4504-96DB-7FA65527E3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52108"/>
            <a:ext cx="10473179" cy="49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0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Demand for various property types in NYC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EC709589-3D8B-D640-A01C-3C2FFBCB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7777EE4-6CFD-FF43-B60C-5D81EC31B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353" y="283580"/>
            <a:ext cx="3727048" cy="1773819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Various Property Types In NYC</a:t>
            </a:r>
          </a:p>
        </p:txBody>
      </p:sp>
      <p:pic>
        <p:nvPicPr>
          <p:cNvPr id="4" name="Picture 3" descr="A screenshot of a social media pos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3" r="22596" b="2"/>
          <a:stretch/>
        </p:blipFill>
        <p:spPr>
          <a:xfrm>
            <a:off x="4167589" y="309624"/>
            <a:ext cx="7789059" cy="5766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6D78B6-C27E-5D44-B575-A839AB4E662A}"/>
              </a:ext>
            </a:extLst>
          </p:cNvPr>
          <p:cNvSpPr txBox="1"/>
          <p:nvPr/>
        </p:nvSpPr>
        <p:spPr>
          <a:xfrm>
            <a:off x="5775767" y="32987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FE8C20-DA2C-B54D-8EF2-7CA70AAA95CF}"/>
              </a:ext>
            </a:extLst>
          </p:cNvPr>
          <p:cNvSpPr txBox="1"/>
          <p:nvPr/>
        </p:nvSpPr>
        <p:spPr>
          <a:xfrm>
            <a:off x="235352" y="2338086"/>
            <a:ext cx="3727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Apartment has the maximum number of bookings in the year 2017</a:t>
            </a:r>
          </a:p>
        </p:txBody>
      </p:sp>
    </p:spTree>
    <p:extLst>
      <p:ext uri="{BB962C8B-B14F-4D97-AF65-F5344CB8AC3E}">
        <p14:creationId xmlns:p14="http://schemas.microsoft.com/office/powerpoint/2010/main" val="104011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53F78-97C1-9E46-AEA6-68AEBEA482B9}"/>
              </a:ext>
            </a:extLst>
          </p:cNvPr>
          <p:cNvSpPr txBox="1"/>
          <p:nvPr/>
        </p:nvSpPr>
        <p:spPr>
          <a:xfrm>
            <a:off x="1111170" y="353028"/>
            <a:ext cx="8727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House Property In LA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BE97B-3625-49B4-A1BF-708D84DF5E5A}"/>
              </a:ext>
            </a:extLst>
          </p:cNvPr>
          <p:cNvSpPr txBox="1"/>
          <p:nvPr/>
        </p:nvSpPr>
        <p:spPr>
          <a:xfrm>
            <a:off x="1045182" y="6240545"/>
            <a:ext cx="758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dirty="0"/>
              <a:t>https://drive.google.com/open?id=1ZCUwqSegVzsfpflRn_3DuyCa3tYKSgx3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BE7EF-9DCB-47BA-95D2-D1902338B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3" y="1150905"/>
            <a:ext cx="9653048" cy="48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9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883D64-BCDA-7D4E-9A64-E352CEE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457200"/>
            <a:ext cx="3651189" cy="1600200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Various Property Types In LA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D43137-F0BE-5F41-9FE0-D9580B976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29"/>
          <a:stretch/>
        </p:blipFill>
        <p:spPr>
          <a:xfrm>
            <a:off x="4772025" y="752354"/>
            <a:ext cx="7277221" cy="4883161"/>
          </a:xfrm>
          <a:prstGeom prst="rect">
            <a:avLst/>
          </a:prstGeom>
          <a:effectLst/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2BC80E-318B-694F-8A11-77DDFF52A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871" y="2312043"/>
            <a:ext cx="3932237" cy="3811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House type has the maximum number of bookings in LA in the year 2017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941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D50A-8A69-B74F-9160-49F730DE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7" y="544009"/>
            <a:ext cx="3379035" cy="2277321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Listings In Various Neighborhoods Of NYC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BB9B29-5553-D24B-AFF3-942A22C1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8152" y="350520"/>
            <a:ext cx="8603848" cy="61569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FCD65-109D-084C-A3F0-E58B90DB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39" y="3183038"/>
            <a:ext cx="2892899" cy="430640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Williamsburg of Brooklyn borough and Harlem of Manhattan borough have the highest number of listings</a:t>
            </a:r>
          </a:p>
        </p:txBody>
      </p:sp>
    </p:spTree>
    <p:extLst>
      <p:ext uri="{BB962C8B-B14F-4D97-AF65-F5344CB8AC3E}">
        <p14:creationId xmlns:p14="http://schemas.microsoft.com/office/powerpoint/2010/main" val="259108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4CA5-ABF7-9C45-A4B7-E9247E3D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06" y="312516"/>
            <a:ext cx="3350247" cy="2265121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Listings In Various Neighborhoods Of LA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F77D86-3EE6-764F-AAC2-2325F452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843" y="405114"/>
            <a:ext cx="7971701" cy="57294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0264D-D770-EA4C-8006-2C4E86497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56" y="2844479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Hollywood and Venice are the neighborhoods with maximum number of listings</a:t>
            </a:r>
          </a:p>
        </p:txBody>
      </p:sp>
    </p:spTree>
    <p:extLst>
      <p:ext uri="{BB962C8B-B14F-4D97-AF65-F5344CB8AC3E}">
        <p14:creationId xmlns:p14="http://schemas.microsoft.com/office/powerpoint/2010/main" val="304492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7" name="Content Placeholder 16" descr="A picture containing sign, drawing, clock&#10;&#10;Description automatically generated">
            <a:extLst>
              <a:ext uri="{FF2B5EF4-FFF2-40B4-BE49-F238E27FC236}">
                <a16:creationId xmlns:a16="http://schemas.microsoft.com/office/drawing/2014/main" id="{D60AFDC3-C45C-9F4D-ADA3-BC8398BD9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3850" y="1742327"/>
            <a:ext cx="948906" cy="948906"/>
          </a:xfrm>
        </p:spPr>
      </p:pic>
      <p:pic>
        <p:nvPicPr>
          <p:cNvPr id="24" name="Picture 23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4BD0DBD-BC5E-3A40-85C3-A9D118BA7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13513" y="1778845"/>
            <a:ext cx="932663" cy="912388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577954-CEB4-034D-81E5-BB60093CD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07559" y="1589199"/>
            <a:ext cx="998747" cy="998747"/>
          </a:xfrm>
          <a:prstGeom prst="rect">
            <a:avLst/>
          </a:prstGeom>
        </p:spPr>
      </p:pic>
      <p:pic>
        <p:nvPicPr>
          <p:cNvPr id="29" name="Picture 28" descr="A picture containing graffiti&#10;&#10;Description automatically generated">
            <a:extLst>
              <a:ext uri="{FF2B5EF4-FFF2-40B4-BE49-F238E27FC236}">
                <a16:creationId xmlns:a16="http://schemas.microsoft.com/office/drawing/2014/main" id="{DD457875-5B7F-AD44-8500-83EBA0C96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5225" y="4088372"/>
            <a:ext cx="948906" cy="948906"/>
          </a:xfrm>
          <a:prstGeom prst="rect">
            <a:avLst/>
          </a:prstGeom>
        </p:spPr>
      </p:pic>
      <p:pic>
        <p:nvPicPr>
          <p:cNvPr id="31" name="Picture 30" descr="A picture containing indoor, table, sitting, orange&#10;&#10;Description automatically generated">
            <a:extLst>
              <a:ext uri="{FF2B5EF4-FFF2-40B4-BE49-F238E27FC236}">
                <a16:creationId xmlns:a16="http://schemas.microsoft.com/office/drawing/2014/main" id="{0B4F46C7-5A7E-434E-8C71-0DBD3C9A1C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733504" y="4088372"/>
            <a:ext cx="1362496" cy="10245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DF69E6-690D-1C4A-88BD-89CA96793287}"/>
              </a:ext>
            </a:extLst>
          </p:cNvPr>
          <p:cNvSpPr txBox="1"/>
          <p:nvPr/>
        </p:nvSpPr>
        <p:spPr>
          <a:xfrm>
            <a:off x="1552756" y="1742327"/>
            <a:ext cx="301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Connects travelers with property renters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8486A9-BA77-B841-8794-9A36820861BF}"/>
              </a:ext>
            </a:extLst>
          </p:cNvPr>
          <p:cNvSpPr txBox="1"/>
          <p:nvPr/>
        </p:nvSpPr>
        <p:spPr>
          <a:xfrm>
            <a:off x="6060547" y="1589592"/>
            <a:ext cx="16332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Lesser price than a hotel room and more amenities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91B832-5754-FA42-A73F-F5E2DC9335C0}"/>
              </a:ext>
            </a:extLst>
          </p:cNvPr>
          <p:cNvSpPr txBox="1"/>
          <p:nvPr/>
        </p:nvSpPr>
        <p:spPr>
          <a:xfrm>
            <a:off x="9582510" y="1504257"/>
            <a:ext cx="1771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Better hosts and more bookings increases the value of Airbnb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A1C9E8-E5E5-0042-94BC-0683CE2FA421}"/>
              </a:ext>
            </a:extLst>
          </p:cNvPr>
          <p:cNvSpPr txBox="1"/>
          <p:nvPr/>
        </p:nvSpPr>
        <p:spPr>
          <a:xfrm>
            <a:off x="1685999" y="4208882"/>
            <a:ext cx="290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Help their hosts succeed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6964AA-A8A1-3140-BFE9-8D908812C4B7}"/>
              </a:ext>
            </a:extLst>
          </p:cNvPr>
          <p:cNvSpPr txBox="1"/>
          <p:nvPr/>
        </p:nvSpPr>
        <p:spPr>
          <a:xfrm>
            <a:off x="6409246" y="4208882"/>
            <a:ext cx="396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Factors to be considered when buying a rental home</a:t>
            </a:r>
          </a:p>
        </p:txBody>
      </p:sp>
    </p:spTree>
    <p:extLst>
      <p:ext uri="{BB962C8B-B14F-4D97-AF65-F5344CB8AC3E}">
        <p14:creationId xmlns:p14="http://schemas.microsoft.com/office/powerpoint/2010/main" val="476773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2214-AF17-7640-874D-312D16CA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57" y="497711"/>
            <a:ext cx="3361821" cy="2265744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Of Various Neighborhoods Of NYC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D0C991-0FBF-4A4B-BE55-06B924A43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11"/>
          <a:stretch/>
        </p:blipFill>
        <p:spPr>
          <a:xfrm>
            <a:off x="3677593" y="839166"/>
            <a:ext cx="8137606" cy="55211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BF927-810A-BD4F-AC9A-C244B76D8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157" y="3034014"/>
            <a:ext cx="3361821" cy="213987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Williamsburg of Brooklyn borough has the maximum revenue followed by Bedford-Stuyvesant.</a:t>
            </a:r>
          </a:p>
        </p:txBody>
      </p:sp>
    </p:spTree>
    <p:extLst>
      <p:ext uri="{BB962C8B-B14F-4D97-AF65-F5344CB8AC3E}">
        <p14:creationId xmlns:p14="http://schemas.microsoft.com/office/powerpoint/2010/main" val="395378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001F-1E92-1B4D-9E65-9B57725F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2" y="900554"/>
            <a:ext cx="2766351" cy="1258747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By Month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5C4B3-205B-F647-B3E8-0C4281651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" y="249145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May, August, September and October are the months with maximum revenue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13133-FF9F-4068-9015-C60317694A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59" y="141402"/>
            <a:ext cx="7937368" cy="542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D25D-A9A7-419B-B1E9-585DFF135485}"/>
              </a:ext>
            </a:extLst>
          </p:cNvPr>
          <p:cNvSpPr txBox="1"/>
          <p:nvPr/>
        </p:nvSpPr>
        <p:spPr>
          <a:xfrm>
            <a:off x="267773" y="5957446"/>
            <a:ext cx="9007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dirty="0"/>
              <a:t>https://drive.google.com/open?id=13Dogb1SeK4XVZtBz-7bWtEIoP1qKm08Y</a:t>
            </a:r>
          </a:p>
        </p:txBody>
      </p:sp>
    </p:spTree>
    <p:extLst>
      <p:ext uri="{BB962C8B-B14F-4D97-AF65-F5344CB8AC3E}">
        <p14:creationId xmlns:p14="http://schemas.microsoft.com/office/powerpoint/2010/main" val="349364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8963-78BF-0648-8898-65B0B955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7" y="520861"/>
            <a:ext cx="3495556" cy="2219445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Of Various Neighborhoods Of LA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C31D9-7C83-5D44-97B6-BEF9ECBF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28"/>
          <a:stretch/>
        </p:blipFill>
        <p:spPr>
          <a:xfrm>
            <a:off x="3715473" y="694481"/>
            <a:ext cx="8380071" cy="52896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60BEE-EDE9-3E4B-A6C3-68667D1F3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" y="3236701"/>
            <a:ext cx="3932237" cy="67896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Venice has maximum revenue followed by Hollywood</a:t>
            </a:r>
          </a:p>
        </p:txBody>
      </p:sp>
    </p:spTree>
    <p:extLst>
      <p:ext uri="{BB962C8B-B14F-4D97-AF65-F5344CB8AC3E}">
        <p14:creationId xmlns:p14="http://schemas.microsoft.com/office/powerpoint/2010/main" val="3395904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A287-DB13-F246-9D1B-F3671EBC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52" y="917294"/>
            <a:ext cx="2639029" cy="1211824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By Month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1E858-F22F-E449-B478-C68820272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583425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July and August months have seen the maximum revenue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D4FA78-90BE-44CF-AC83-3495AE5C10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33" y="480767"/>
            <a:ext cx="7852527" cy="5109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11D98-7EA4-44D1-ACBA-5688D5DE7137}"/>
              </a:ext>
            </a:extLst>
          </p:cNvPr>
          <p:cNvSpPr txBox="1"/>
          <p:nvPr/>
        </p:nvSpPr>
        <p:spPr>
          <a:xfrm>
            <a:off x="387752" y="6108569"/>
            <a:ext cx="925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u="sng" dirty="0">
                <a:solidFill>
                  <a:schemeClr val="accent1"/>
                </a:solidFill>
              </a:rPr>
              <a:t>https://drive.google.com/open?id=1nFKsV9WFvQtb0NUvAnPTYnthLmXaMco0</a:t>
            </a:r>
          </a:p>
        </p:txBody>
      </p:sp>
    </p:spTree>
    <p:extLst>
      <p:ext uri="{BB962C8B-B14F-4D97-AF65-F5344CB8AC3E}">
        <p14:creationId xmlns:p14="http://schemas.microsoft.com/office/powerpoint/2010/main" val="23657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FA17-6232-B741-9473-D677AE56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1157468"/>
            <a:ext cx="3240911" cy="1143000"/>
          </a:xfrm>
          <a:ln>
            <a:solidFill>
              <a:schemeClr val="accent2"/>
            </a:solidFill>
          </a:ln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In NYC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F4233F4-F7C5-CE4B-8721-B5E7BCF68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75" t="11070"/>
          <a:stretch/>
        </p:blipFill>
        <p:spPr>
          <a:xfrm>
            <a:off x="3580436" y="509287"/>
            <a:ext cx="8611564" cy="534750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52EAC-85AF-9646-83A0-951D0E6D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336" y="2531962"/>
            <a:ext cx="302874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Most expensive areas are Upper West Side, Manhattan Beach and Fort Wadsworth</a:t>
            </a:r>
          </a:p>
        </p:txBody>
      </p:sp>
    </p:spTree>
    <p:extLst>
      <p:ext uri="{BB962C8B-B14F-4D97-AF65-F5344CB8AC3E}">
        <p14:creationId xmlns:p14="http://schemas.microsoft.com/office/powerpoint/2010/main" val="423754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6067-2189-3F45-927A-FC22F9B0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of each property type in NYC</a:t>
            </a: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81578-F659-C443-9F16-C075E04AA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603" y="1439040"/>
            <a:ext cx="10515600" cy="26243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E1589-1AF9-5543-A82F-A5CBD5115078}"/>
              </a:ext>
            </a:extLst>
          </p:cNvPr>
          <p:cNvSpPr txBox="1"/>
          <p:nvPr/>
        </p:nvSpPr>
        <p:spPr>
          <a:xfrm>
            <a:off x="1018572" y="4479403"/>
            <a:ext cx="9826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Average price for Apartment-Highest in Upper West Side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Average price for Bungalow- Highest in Tribeca</a:t>
            </a:r>
          </a:p>
        </p:txBody>
      </p:sp>
    </p:spTree>
    <p:extLst>
      <p:ext uri="{BB962C8B-B14F-4D97-AF65-F5344CB8AC3E}">
        <p14:creationId xmlns:p14="http://schemas.microsoft.com/office/powerpoint/2010/main" val="377359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59D6E-D232-A24A-B905-280DC976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8" y="1076446"/>
            <a:ext cx="2412698" cy="1850914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Listings For Each Price In NYC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C301F-19F2-0342-AD3E-FD7B4881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88" t="9523"/>
          <a:stretch/>
        </p:blipFill>
        <p:spPr>
          <a:xfrm>
            <a:off x="2874380" y="291327"/>
            <a:ext cx="9317620" cy="56800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DD8A2-B61F-2D48-A0B1-502B05DA1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308" y="3684816"/>
            <a:ext cx="2729072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The maximum number of Listings are within the price range of $50 and $150</a:t>
            </a:r>
          </a:p>
        </p:txBody>
      </p:sp>
    </p:spTree>
    <p:extLst>
      <p:ext uri="{BB962C8B-B14F-4D97-AF65-F5344CB8AC3E}">
        <p14:creationId xmlns:p14="http://schemas.microsoft.com/office/powerpoint/2010/main" val="98526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E6D8-D6E2-CA45-BA5D-A95547C6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273"/>
            <a:ext cx="3932237" cy="2757668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Demand-supply For Various Bedroom Configurations In 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8CB1B-3822-6B42-8951-672F474AA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" y="4325414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Properties with One and Two bedrooms are well sought after in LA 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EA6D6B-6C9C-7149-9A92-B9D9BECDC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139" y="324091"/>
            <a:ext cx="7905509" cy="6041985"/>
          </a:xfrm>
        </p:spPr>
      </p:pic>
    </p:spTree>
    <p:extLst>
      <p:ext uri="{BB962C8B-B14F-4D97-AF65-F5344CB8AC3E}">
        <p14:creationId xmlns:p14="http://schemas.microsoft.com/office/powerpoint/2010/main" val="3923773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13FE-7581-4D40-9478-AB1787CD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1" y="1140105"/>
            <a:ext cx="3675910" cy="1727522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Demand-supply Accommodation In 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8C78B-8C1F-6A4F-BDD3-E2CBA0B9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674" y="3724153"/>
            <a:ext cx="3306958" cy="172752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The maximum demand is for properties that accommodates 2-3 people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4F2386-68C7-0241-95E9-46F51180B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44" y="914401"/>
            <a:ext cx="7963382" cy="5069710"/>
          </a:xfrm>
        </p:spPr>
      </p:pic>
    </p:spTree>
    <p:extLst>
      <p:ext uri="{BB962C8B-B14F-4D97-AF65-F5344CB8AC3E}">
        <p14:creationId xmlns:p14="http://schemas.microsoft.com/office/powerpoint/2010/main" val="397932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B87601C-519F-F147-9647-1338A236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Superhosts In LA And NYC</a:t>
            </a:r>
          </a:p>
        </p:txBody>
      </p:sp>
      <p:pic>
        <p:nvPicPr>
          <p:cNvPr id="13" name="Content Placeholder 12" descr="A picture containing computer, device&#10;&#10;Description automatically generated">
            <a:extLst>
              <a:ext uri="{FF2B5EF4-FFF2-40B4-BE49-F238E27FC236}">
                <a16:creationId xmlns:a16="http://schemas.microsoft.com/office/drawing/2014/main" id="{C5241080-C114-EB4C-80CE-50F8A0C5AB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4011" y="1765140"/>
            <a:ext cx="6180880" cy="3512915"/>
          </a:xfrm>
        </p:spPr>
      </p:pic>
      <p:pic>
        <p:nvPicPr>
          <p:cNvPr id="15" name="Content Placeholder 1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066D8D-468F-C340-9566-7BCC1E4B66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6194"/>
          <a:stretch/>
        </p:blipFill>
        <p:spPr>
          <a:xfrm>
            <a:off x="6910086" y="1660969"/>
            <a:ext cx="4896091" cy="3709684"/>
          </a:xfrm>
        </p:spPr>
      </p:pic>
    </p:spTree>
    <p:extLst>
      <p:ext uri="{BB962C8B-B14F-4D97-AF65-F5344CB8AC3E}">
        <p14:creationId xmlns:p14="http://schemas.microsoft.com/office/powerpoint/2010/main" val="5762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24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776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</a:rPr>
              <a:t>Determining the number of Airbnb listings worldwide and in the various States of USA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Seasonality in demand for listings and property types in New York City and LA County over years.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Distribution and the number of listings in NYC and LA County.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Revenue of various neighborhoods.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Determining the average price of listings and of various property types of each neighborhood in NYC.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Supply and Demand for various bedroom/accommodation configurations in LA County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Analyzing what it takes to become a Super host.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8BF588E-2EB8-F14E-9823-67E512041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30512" y="4998720"/>
            <a:ext cx="2974848" cy="1859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908D-C1AF-2846-B433-DE27FD009775}"/>
              </a:ext>
            </a:extLst>
          </p:cNvPr>
          <p:cNvSpPr txBox="1"/>
          <p:nvPr/>
        </p:nvSpPr>
        <p:spPr>
          <a:xfrm>
            <a:off x="10728960" y="70262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sarapis.org/what-is-data-preparednes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7654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0ECED-5EE2-2143-BA86-7425F721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0" y="502920"/>
            <a:ext cx="2597893" cy="2354580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 By Host Response Rate 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880322-31B9-2042-A670-5159DD8F2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923" y="740780"/>
            <a:ext cx="8407078" cy="46537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7CA246-114F-D144-8A3C-4FDDDF5E7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617" y="3488757"/>
            <a:ext cx="2377974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Becoming a Super host takes more than high ratings and high response rate</a:t>
            </a:r>
          </a:p>
        </p:txBody>
      </p:sp>
    </p:spTree>
    <p:extLst>
      <p:ext uri="{BB962C8B-B14F-4D97-AF65-F5344CB8AC3E}">
        <p14:creationId xmlns:p14="http://schemas.microsoft.com/office/powerpoint/2010/main" val="576212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75B4C1-D972-4E4F-92FD-6B7F89E9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GITHUB URL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1C0A0-5FB3-5542-8A3B-C5DAF4E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https://github.com/Samyuktha-M/5200-project</a:t>
            </a: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8A8BB09-5456-E949-8E8B-D3F26412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31639" y="4528335"/>
            <a:ext cx="1266190" cy="12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0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board sign on the side of the road&#10;&#10;Description automatically generated">
            <a:extLst>
              <a:ext uri="{FF2B5EF4-FFF2-40B4-BE49-F238E27FC236}">
                <a16:creationId xmlns:a16="http://schemas.microsoft.com/office/drawing/2014/main" id="{55567F84-9578-8C44-B9A0-941DAC50B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257311"/>
            <a:ext cx="9535795" cy="6343377"/>
          </a:xfrm>
        </p:spPr>
      </p:pic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38B4804-01D1-8745-B028-8734F1D81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84435" y="3235580"/>
            <a:ext cx="2144140" cy="21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URLs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680" y="791738"/>
            <a:ext cx="10601620" cy="5921296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Airbnb Ratings, Listings and Reviews</a:t>
            </a:r>
          </a:p>
          <a:p>
            <a:r>
              <a:rPr lang="en-US" dirty="0">
                <a:hlinkClick r:id="rId4"/>
              </a:rPr>
              <a:t>https://www.kaggle.com/samyukthamurali/airbnb-ratings-dataset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Dataset Source URL:</a:t>
            </a:r>
          </a:p>
          <a:p>
            <a:r>
              <a:rPr lang="en-US" dirty="0">
                <a:hlinkClick r:id="rId5"/>
              </a:rPr>
              <a:t>https://public.opendatasoft.com/explore/dataset/airbnb-ratings/table/?disjunctive.city&amp;disjunctive.neighbourhood_cleansed&amp;sort=number_of_reviews</a:t>
            </a:r>
            <a:endParaRPr lang="en-US" dirty="0"/>
          </a:p>
          <a:p>
            <a:r>
              <a:rPr lang="en-US" dirty="0">
                <a:hlinkClick r:id="rId6"/>
              </a:rPr>
              <a:t>http://insideairbnb.com/get-the-data.html</a:t>
            </a:r>
            <a:endParaRPr lang="en-US" dirty="0"/>
          </a:p>
          <a:p>
            <a:r>
              <a:rPr lang="en-US" dirty="0">
                <a:hlinkClick r:id="rId7"/>
              </a:rPr>
              <a:t>https://public.opendatasoft.com/explore/dataset/airbnb-reviews/table/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Total Size: 3 GB </a:t>
            </a:r>
          </a:p>
          <a:p>
            <a:endParaRPr lang="en-US" u="sng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6D975B-4345-154B-B4F3-FB29EC4A6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99783" y="5613961"/>
            <a:ext cx="1099073" cy="10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820" y="21387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SPECIFICATONS</a:t>
            </a:r>
          </a:p>
        </p:txBody>
      </p:sp>
      <p:graphicFrame>
        <p:nvGraphicFramePr>
          <p:cNvPr id="4" name="Text Placeholder 2">
            <a:extLst>
              <a:ext uri="{FF2B5EF4-FFF2-40B4-BE49-F238E27FC236}">
                <a16:creationId xmlns:a16="http://schemas.microsoft.com/office/drawing/2014/main" id="{EA6A5754-85C0-47E5-A22A-463EB915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427878"/>
              </p:ext>
            </p:extLst>
          </p:nvPr>
        </p:nvGraphicFramePr>
        <p:xfrm>
          <a:off x="838199" y="1539434"/>
          <a:ext cx="11004395" cy="4583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A picture containing mug&#10;&#10;Description automatically generated">
            <a:extLst>
              <a:ext uri="{FF2B5EF4-FFF2-40B4-BE49-F238E27FC236}">
                <a16:creationId xmlns:a16="http://schemas.microsoft.com/office/drawing/2014/main" id="{0894FF46-7DF7-5142-B67C-9985EFAEC6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8199" y="1678069"/>
            <a:ext cx="960120" cy="96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7197B-C989-8F41-9AFD-E6FB68D556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0336" y="1602452"/>
            <a:ext cx="921517" cy="92151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AC8E73-74C2-0749-BC40-0224D47F5C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01413" y="4750656"/>
            <a:ext cx="960120" cy="960120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390BA2-40F5-7F4F-9F6A-F03433DEE9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141468" y="5033429"/>
            <a:ext cx="830580" cy="748692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A74E2B00-7C24-3E47-B8F0-447EB2C13F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08199" y="3133689"/>
            <a:ext cx="1146548" cy="1121467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4926AF-30D6-3445-9DAD-A19FE4C2A8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096000" y="3369276"/>
            <a:ext cx="921517" cy="9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7BE7-9B47-6245-B676-BF398A9B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9AFF7A-1626-E346-9143-5E74867A1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400201"/>
              </p:ext>
            </p:extLst>
          </p:nvPr>
        </p:nvGraphicFramePr>
        <p:xfrm>
          <a:off x="3000558" y="1121318"/>
          <a:ext cx="6340211" cy="568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84DD61-32BB-BC4A-8233-A98309065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22819" y="1253526"/>
            <a:ext cx="352846" cy="4704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C2780A3-19A1-8D43-BC1A-A72D770C5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00559" y="3129545"/>
            <a:ext cx="655320" cy="63706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42C2285F-2B6F-294B-A9AD-62B3AECB3B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33749" r="33020" b="9173"/>
          <a:stretch/>
        </p:blipFill>
        <p:spPr>
          <a:xfrm>
            <a:off x="3032311" y="6088283"/>
            <a:ext cx="623568" cy="769717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56984E-3299-BC40-900F-85984F5B2F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49507" y="2156835"/>
            <a:ext cx="655320" cy="62683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C55C6EE-76C8-DD4B-96F1-A939AD249D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983796" y="1156810"/>
            <a:ext cx="586741" cy="598351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E5C43A-7A1D-7B45-A467-BC825822EC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949507" y="4074330"/>
            <a:ext cx="889862" cy="769718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A10D56-CD45-1743-A2A9-1F618685A0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949507" y="5151773"/>
            <a:ext cx="706372" cy="6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0"/>
                <a:lumOff val="100000"/>
              </a:schemeClr>
            </a:gs>
            <a:gs pos="100000">
              <a:schemeClr val="accent2">
                <a:alpha val="91000"/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ARCHITECHTURE</a:t>
            </a:r>
          </a:p>
        </p:txBody>
      </p:sp>
      <p:pic>
        <p:nvPicPr>
          <p:cNvPr id="4" name="Content Placeholder 3" descr="Cloudera cluster with 6 nodes and 1 master(HDFS MapReduse) | Unixmen">
            <a:extLst>
              <a:ext uri="{FF2B5EF4-FFF2-40B4-BE49-F238E27FC236}">
                <a16:creationId xmlns:a16="http://schemas.microsoft.com/office/drawing/2014/main" id="{F4CE65B0-01FE-E846-A5F6-FE430298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2" y="2586037"/>
            <a:ext cx="4261476" cy="3400583"/>
          </a:xfrm>
          <a:prstGeom prst="rect">
            <a:avLst/>
          </a:prstGeom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107F1F2-BEB4-B34B-A698-9F4C0E8C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38558" y="2796888"/>
            <a:ext cx="1901952" cy="19019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9181D3-18A6-DF4E-90C2-75DD1786E939}"/>
              </a:ext>
            </a:extLst>
          </p:cNvPr>
          <p:cNvSpPr txBox="1"/>
          <p:nvPr/>
        </p:nvSpPr>
        <p:spPr>
          <a:xfrm>
            <a:off x="5662556" y="3460639"/>
            <a:ext cx="346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smurali2@129.150.71.75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B70231-CD62-E644-968B-6D5601CBE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04043" y="948574"/>
            <a:ext cx="2161540" cy="1439918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89F5C2-A9D8-A149-AC01-E8F2CB714A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86312" y="948574"/>
            <a:ext cx="654050" cy="622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BFCE96-F05F-054C-AAD5-A711B919A2AB}"/>
              </a:ext>
            </a:extLst>
          </p:cNvPr>
          <p:cNvCxnSpPr>
            <a:cxnSpLocks/>
          </p:cNvCxnSpPr>
          <p:nvPr/>
        </p:nvCxnSpPr>
        <p:spPr>
          <a:xfrm flipH="1">
            <a:off x="5181600" y="1830825"/>
            <a:ext cx="2213195" cy="881895"/>
          </a:xfrm>
          <a:prstGeom prst="straightConnector1">
            <a:avLst/>
          </a:prstGeom>
          <a:ln w="571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ECC5AA-D29B-E144-A0F8-758BCA56153B}"/>
              </a:ext>
            </a:extLst>
          </p:cNvPr>
          <p:cNvSpPr txBox="1"/>
          <p:nvPr/>
        </p:nvSpPr>
        <p:spPr>
          <a:xfrm>
            <a:off x="5129408" y="1668533"/>
            <a:ext cx="193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links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E05CB-093B-3B41-B8D2-5E3BCB6E96A1}"/>
              </a:ext>
            </a:extLst>
          </p:cNvPr>
          <p:cNvCxnSpPr>
            <a:cxnSpLocks/>
          </p:cNvCxnSpPr>
          <p:nvPr/>
        </p:nvCxnSpPr>
        <p:spPr>
          <a:xfrm flipH="1">
            <a:off x="5220335" y="3215259"/>
            <a:ext cx="4218223" cy="0"/>
          </a:xfrm>
          <a:prstGeom prst="straightConnector1">
            <a:avLst/>
          </a:prstGeom>
          <a:ln w="571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6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894" y="469230"/>
            <a:ext cx="2817812" cy="1346431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Listings Worldwide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894" y="2556157"/>
            <a:ext cx="2817812" cy="2105526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Maximum Listings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United States: 143,954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United Kingdom: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64,407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r="19321" b="3603"/>
          <a:stretch/>
        </p:blipFill>
        <p:spPr bwMode="auto">
          <a:xfrm>
            <a:off x="3019927" y="805010"/>
            <a:ext cx="8969958" cy="5607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39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38" y="998621"/>
            <a:ext cx="2325771" cy="1636295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Listings In Various US States</a:t>
            </a:r>
            <a:endParaRPr lang="en-US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2" r="21174" b="8178"/>
          <a:stretch/>
        </p:blipFill>
        <p:spPr>
          <a:xfrm>
            <a:off x="2835108" y="625642"/>
            <a:ext cx="9119937" cy="5907505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65038"/>
              </p:ext>
            </p:extLst>
          </p:nvPr>
        </p:nvGraphicFramePr>
        <p:xfrm>
          <a:off x="230938" y="3278187"/>
          <a:ext cx="2604170" cy="166433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60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Maximum Listings:</a:t>
                      </a:r>
                      <a:endParaRPr lang="en-US" sz="2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2700" marR="12700" marT="1270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California:49,311</a:t>
                      </a:r>
                      <a:endParaRPr lang="en-US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2700" marR="12700" marT="1270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New York:44,308</a:t>
                      </a:r>
                      <a:endParaRPr lang="en-US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2700" marR="12700" marT="1270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531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784</Words>
  <Application>Microsoft Macintosh PowerPoint</Application>
  <PresentationFormat>Widescreen</PresentationFormat>
  <Paragraphs>129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Menlo</vt:lpstr>
      <vt:lpstr>Times New Roman</vt:lpstr>
      <vt:lpstr>Wingdings 3</vt:lpstr>
      <vt:lpstr>Office Theme</vt:lpstr>
      <vt:lpstr>AIRBNB DATA ANALYSIS USING HIVE </vt:lpstr>
      <vt:lpstr>INTRODUCTION</vt:lpstr>
      <vt:lpstr>GOALS</vt:lpstr>
      <vt:lpstr> DATASET URLs</vt:lpstr>
      <vt:lpstr>TECHNICAL SPECIFICATONS</vt:lpstr>
      <vt:lpstr>FLOWCHART</vt:lpstr>
      <vt:lpstr>ARCHITECHTURE</vt:lpstr>
      <vt:lpstr>Listings Worldwide</vt:lpstr>
      <vt:lpstr>Listings In Various US States</vt:lpstr>
      <vt:lpstr>   NYC Seasonality In Demand</vt:lpstr>
      <vt:lpstr>NYC bookings over years</vt:lpstr>
      <vt:lpstr>LA County Seasonality In Demand</vt:lpstr>
      <vt:lpstr>PowerPoint Presentation</vt:lpstr>
      <vt:lpstr>PowerPoint Presentation</vt:lpstr>
      <vt:lpstr>Demand for various property types in NYC</vt:lpstr>
      <vt:lpstr>PowerPoint Presentation</vt:lpstr>
      <vt:lpstr>Demand For Various Property Types In LA</vt:lpstr>
      <vt:lpstr>Listings In Various Neighborhoods Of NYC</vt:lpstr>
      <vt:lpstr>Listings In Various Neighborhoods Of LA</vt:lpstr>
      <vt:lpstr>Revenue Of Various Neighborhoods Of NYC</vt:lpstr>
      <vt:lpstr>Revenue By Month</vt:lpstr>
      <vt:lpstr>Revenue Of Various Neighborhoods Of LA</vt:lpstr>
      <vt:lpstr>Revenue By Month</vt:lpstr>
      <vt:lpstr>Average Price In NYC</vt:lpstr>
      <vt:lpstr>Average price of each property type in NYC</vt:lpstr>
      <vt:lpstr>Number Of Listings For Each Price In NYC</vt:lpstr>
      <vt:lpstr>Demand-supply For Various Bedroom Configurations In LA</vt:lpstr>
      <vt:lpstr>Demand-supply Accommodation In LA</vt:lpstr>
      <vt:lpstr>Percentage Of Superhosts In LA And NYC</vt:lpstr>
      <vt:lpstr>Rating By Host Response Rate </vt:lpstr>
      <vt:lpstr>GITHUB URL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DATA ANALYSIS USING HIVE</dc:title>
  <dc:creator>Santhosh Babu Ramnath</dc:creator>
  <cp:lastModifiedBy>Santhosh Babu Ramnath</cp:lastModifiedBy>
  <cp:revision>59</cp:revision>
  <dcterms:created xsi:type="dcterms:W3CDTF">2020-05-01T04:26:37Z</dcterms:created>
  <dcterms:modified xsi:type="dcterms:W3CDTF">2020-05-12T06:14:59Z</dcterms:modified>
</cp:coreProperties>
</file>